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3" r:id="rId2"/>
    <p:sldMasterId id="2147483675" r:id="rId3"/>
    <p:sldMasterId id="2147483677" r:id="rId4"/>
  </p:sldMasterIdLst>
  <p:sldIdLst>
    <p:sldId id="256" r:id="rId5"/>
    <p:sldId id="261" r:id="rId6"/>
    <p:sldId id="262" r:id="rId7"/>
    <p:sldId id="263" r:id="rId8"/>
    <p:sldId id="264" r:id="rId9"/>
    <p:sldId id="265" r:id="rId10"/>
    <p:sldId id="266" r:id="rId11"/>
    <p:sldId id="35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33" r:id="rId26"/>
    <p:sldId id="280" r:id="rId27"/>
    <p:sldId id="283" r:id="rId28"/>
    <p:sldId id="284" r:id="rId29"/>
    <p:sldId id="286" r:id="rId30"/>
    <p:sldId id="353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9" r:id="rId42"/>
    <p:sldId id="300" r:id="rId43"/>
    <p:sldId id="301" r:id="rId44"/>
    <p:sldId id="302" r:id="rId45"/>
    <p:sldId id="350" r:id="rId46"/>
    <p:sldId id="347" r:id="rId47"/>
    <p:sldId id="348" r:id="rId48"/>
    <p:sldId id="303" r:id="rId49"/>
    <p:sldId id="304" r:id="rId50"/>
    <p:sldId id="305" r:id="rId51"/>
    <p:sldId id="306" r:id="rId52"/>
    <p:sldId id="307" r:id="rId53"/>
    <p:sldId id="334" r:id="rId54"/>
    <p:sldId id="335" r:id="rId55"/>
    <p:sldId id="336" r:id="rId56"/>
    <p:sldId id="337" r:id="rId57"/>
    <p:sldId id="312" r:id="rId58"/>
    <p:sldId id="313" r:id="rId59"/>
    <p:sldId id="314" r:id="rId60"/>
    <p:sldId id="338" r:id="rId61"/>
    <p:sldId id="345" r:id="rId62"/>
    <p:sldId id="346" r:id="rId63"/>
    <p:sldId id="316" r:id="rId64"/>
    <p:sldId id="319" r:id="rId65"/>
    <p:sldId id="339" r:id="rId66"/>
    <p:sldId id="320" r:id="rId67"/>
    <p:sldId id="344" r:id="rId68"/>
    <p:sldId id="323" r:id="rId69"/>
    <p:sldId id="324" r:id="rId70"/>
    <p:sldId id="325" r:id="rId71"/>
    <p:sldId id="326" r:id="rId72"/>
    <p:sldId id="340" r:id="rId73"/>
    <p:sldId id="341" r:id="rId74"/>
    <p:sldId id="329" r:id="rId75"/>
    <p:sldId id="342" r:id="rId76"/>
    <p:sldId id="343" r:id="rId77"/>
    <p:sldId id="355" r:id="rId78"/>
    <p:sldId id="354" r:id="rId7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B29"/>
    <a:srgbClr val="737947"/>
    <a:srgbClr val="BAB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3" autoAdjust="0"/>
    <p:restoredTop sz="94652"/>
  </p:normalViewPr>
  <p:slideViewPr>
    <p:cSldViewPr snapToGrid="0" snapToObjects="1">
      <p:cViewPr varScale="1">
        <p:scale>
          <a:sx n="134" d="100"/>
          <a:sy n="134" d="100"/>
        </p:scale>
        <p:origin x="176" y="22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runet\AppData\Local\Microsoft\Windows\Temporary%20Internet%20Files\Content.Outlook\1QVCCOK2\Cuadros%20Frutas%20Comercial%20memoria%20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runet\AppData\Local\Microsoft\Windows\Temporary%20Internet%20Files\Content.Outlook\1QVCCOK2\Cuadros%20Frutas%20Comercial%20memoria%20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runet\AppData\Local\Microsoft\Windows\Temporary%20Internet%20Files\Content.Outlook\1QVCCOK2\Cuadros%20Frutas%20Comercial%20memoria%202015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runet\AppData\Local\Microsoft\Windows\Temporary%20Internet%20Files\Content.Outlook\1QVCCOK2\Cuadros%20Frutas%20Comercial%20memoria%202015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runet\AppData\Local\Microsoft\Windows\Temporary%20Internet%20Files\Content.Outlook\1QVCCOK2\Cuadros%20Frutas%20Comercial%20memoria%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Volume of</a:t>
            </a:r>
            <a:r>
              <a:rPr lang="en-US" baseline="0" dirty="0" smtClean="0"/>
              <a:t> </a:t>
            </a:r>
            <a:r>
              <a:rPr lang="en-US" dirty="0" smtClean="0"/>
              <a:t>Export</a:t>
            </a:r>
            <a:r>
              <a:rPr lang="en-US" baseline="0" dirty="0" smtClean="0"/>
              <a:t> Quality fruit by</a:t>
            </a:r>
            <a:r>
              <a:rPr lang="en-US" dirty="0" smtClean="0"/>
              <a:t> Species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'Anexo A FINAL'!$M$20</c:f>
              <c:strCache>
                <c:ptCount val="1"/>
                <c:pt idx="0">
                  <c:v>Palta Hass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'Anexo A FINAL'!$L$21:$L$26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'Anexo A FINAL'!$M$21:$M$26</c:f>
              <c:numCache>
                <c:formatCode>_(* #,##0_);_(* \(#,##0\);_(* "-"??_);_(@_)</c:formatCode>
                <c:ptCount val="6"/>
                <c:pt idx="0">
                  <c:v>2.896592761E7</c:v>
                </c:pt>
                <c:pt idx="1">
                  <c:v>4.033426089E7</c:v>
                </c:pt>
                <c:pt idx="2">
                  <c:v>4.267028856E7</c:v>
                </c:pt>
                <c:pt idx="3">
                  <c:v>4.30734478700001E7</c:v>
                </c:pt>
                <c:pt idx="4">
                  <c:v>4.94717083000001E7</c:v>
                </c:pt>
                <c:pt idx="5" formatCode="#,##0">
                  <c:v>4.27999E7</c:v>
                </c:pt>
              </c:numCache>
            </c:numRef>
          </c:val>
        </c:ser>
        <c:ser>
          <c:idx val="3"/>
          <c:order val="1"/>
          <c:tx>
            <c:strRef>
              <c:f>'Anexo A FINAL'!$N$20</c:f>
              <c:strCache>
                <c:ptCount val="1"/>
                <c:pt idx="0">
                  <c:v>Cebollas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numRef>
              <c:f>'Anexo A FINAL'!$L$21:$L$26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'Anexo A FINAL'!$N$21:$N$26</c:f>
              <c:numCache>
                <c:formatCode>_(* #,##0_);_(* \(#,##0\);_(* "-"??_);_(@_)</c:formatCode>
                <c:ptCount val="6"/>
                <c:pt idx="0">
                  <c:v>1.194064E7</c:v>
                </c:pt>
                <c:pt idx="1">
                  <c:v>1.6553998E7</c:v>
                </c:pt>
                <c:pt idx="2">
                  <c:v>9.208638E6</c:v>
                </c:pt>
                <c:pt idx="3">
                  <c:v>8.427404E6</c:v>
                </c:pt>
                <c:pt idx="4">
                  <c:v>8.135859E6</c:v>
                </c:pt>
                <c:pt idx="5" formatCode="#,##0">
                  <c:v>2.60365E6</c:v>
                </c:pt>
              </c:numCache>
            </c:numRef>
          </c:val>
        </c:ser>
        <c:ser>
          <c:idx val="4"/>
          <c:order val="2"/>
          <c:tx>
            <c:strRef>
              <c:f>'Anexo A FINAL'!$O$20</c:f>
              <c:strCache>
                <c:ptCount val="1"/>
                <c:pt idx="0">
                  <c:v>Naranja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numRef>
              <c:f>'Anexo A FINAL'!$L$21:$L$26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'Anexo A FINAL'!$O$21:$O$26</c:f>
              <c:numCache>
                <c:formatCode>_(* #,##0_);_(* \(#,##0\);_(* "-"??_);_(@_)</c:formatCode>
                <c:ptCount val="6"/>
                <c:pt idx="0">
                  <c:v>1.3504056E7</c:v>
                </c:pt>
                <c:pt idx="1">
                  <c:v>1.4898474E7</c:v>
                </c:pt>
                <c:pt idx="2">
                  <c:v>1.4590518E7</c:v>
                </c:pt>
                <c:pt idx="3">
                  <c:v>1.5761682E7</c:v>
                </c:pt>
                <c:pt idx="4">
                  <c:v>1.2537258E7</c:v>
                </c:pt>
                <c:pt idx="5" formatCode="#,##0">
                  <c:v>1.5435032E7</c:v>
                </c:pt>
              </c:numCache>
            </c:numRef>
          </c:val>
        </c:ser>
        <c:ser>
          <c:idx val="5"/>
          <c:order val="3"/>
          <c:tx>
            <c:strRef>
              <c:f>'Anexo A FINAL'!$P$20</c:f>
              <c:strCache>
                <c:ptCount val="1"/>
                <c:pt idx="0">
                  <c:v>Limón</c:v>
                </c:pt>
              </c:strCache>
            </c:strRef>
          </c:tx>
          <c:spPr>
            <a:solidFill>
              <a:srgbClr val="FFFF66"/>
            </a:solidFill>
          </c:spPr>
          <c:invertIfNegative val="0"/>
          <c:cat>
            <c:numRef>
              <c:f>'Anexo A FINAL'!$L$21:$L$26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'Anexo A FINAL'!$P$21:$P$26</c:f>
              <c:numCache>
                <c:formatCode>_(* #,##0_);_(* \(#,##0\);_(* "-"??_);_(@_)</c:formatCode>
                <c:ptCount val="6"/>
                <c:pt idx="0">
                  <c:v>7.562284E6</c:v>
                </c:pt>
                <c:pt idx="1">
                  <c:v>1.1204675E7</c:v>
                </c:pt>
                <c:pt idx="2">
                  <c:v>8.617085E6</c:v>
                </c:pt>
                <c:pt idx="3">
                  <c:v>8.371632E6</c:v>
                </c:pt>
                <c:pt idx="4">
                  <c:v>1.0566054E7</c:v>
                </c:pt>
                <c:pt idx="5" formatCode="#,##0">
                  <c:v>1.5735037E7</c:v>
                </c:pt>
              </c:numCache>
            </c:numRef>
          </c:val>
        </c:ser>
        <c:ser>
          <c:idx val="0"/>
          <c:order val="4"/>
          <c:tx>
            <c:strRef>
              <c:f>'Anexo A FINAL'!$Q$20</c:f>
              <c:strCache>
                <c:ptCount val="1"/>
                <c:pt idx="0">
                  <c:v>Otras Frutas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numRef>
              <c:f>'Anexo A FINAL'!$L$21:$L$26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'Anexo A FINAL'!$Q$21:$Q$26</c:f>
              <c:numCache>
                <c:formatCode>_(* #,##0_);_(* \(#,##0\);_(* "-"??_);_(@_)</c:formatCode>
                <c:ptCount val="6"/>
                <c:pt idx="0">
                  <c:v>4.937857E6</c:v>
                </c:pt>
                <c:pt idx="1">
                  <c:v>5.430649E6</c:v>
                </c:pt>
                <c:pt idx="2">
                  <c:v>3.425775E6</c:v>
                </c:pt>
                <c:pt idx="3">
                  <c:v>5.983834E6</c:v>
                </c:pt>
                <c:pt idx="4">
                  <c:v>2.293897E6</c:v>
                </c:pt>
                <c:pt idx="5" formatCode="#,##0">
                  <c:v>5.78041E6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3065824"/>
        <c:axId val="2123068720"/>
      </c:barChart>
      <c:catAx>
        <c:axId val="212306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23068720"/>
        <c:crosses val="autoZero"/>
        <c:auto val="1"/>
        <c:lblAlgn val="ctr"/>
        <c:lblOffset val="100"/>
        <c:noMultiLvlLbl val="0"/>
      </c:catAx>
      <c:valAx>
        <c:axId val="2123068720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21230658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dk1">
            <a:tint val="50000"/>
            <a:satMod val="300000"/>
          </a:schemeClr>
        </a:gs>
        <a:gs pos="35000">
          <a:schemeClr val="dk1">
            <a:tint val="37000"/>
            <a:satMod val="300000"/>
          </a:schemeClr>
        </a:gs>
        <a:gs pos="100000">
          <a:schemeClr val="dk1">
            <a:tint val="15000"/>
            <a:satMod val="350000"/>
          </a:schemeClr>
        </a:gs>
      </a:gsLst>
      <a:lin ang="16200000" scaled="1"/>
    </a:gradFill>
    <a:ln w="9525" cap="flat" cmpd="sng" algn="ctr">
      <a:noFill/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 b="1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5"/>
    </mc:Choice>
    <mc:Fallback>
      <c:style val="45"/>
    </mc:Fallback>
  </mc:AlternateContent>
  <c:chart>
    <c:title>
      <c:tx>
        <c:rich>
          <a:bodyPr/>
          <a:lstStyle/>
          <a:p>
            <a:pPr>
              <a:defRPr lang="en-US" sz="1400" b="1" i="0" u="none" strike="noStrike" baseline="0" noProof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noProof="0" dirty="0" smtClean="0"/>
              <a:t>Kilos</a:t>
            </a:r>
            <a:r>
              <a:rPr lang="en-US" baseline="0" noProof="0" dirty="0" smtClean="0"/>
              <a:t> of Avocado Exported per Month</a:t>
            </a:r>
            <a:endParaRPr lang="en-US" noProof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'Paltas 2'!$F$7</c:f>
              <c:strCache>
                <c:ptCount val="1"/>
                <c:pt idx="0">
                  <c:v>2014/2015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square"/>
            <c:size val="6"/>
            <c:spPr>
              <a:solidFill>
                <a:schemeClr val="accent3"/>
              </a:solidFill>
              <a:ln>
                <a:solidFill>
                  <a:schemeClr val="accent1"/>
                </a:solidFill>
              </a:ln>
            </c:spPr>
          </c:marker>
          <c:cat>
            <c:strRef>
              <c:f>'Paltas 2'!$A$8:$A$20</c:f>
              <c:strCache>
                <c:ptCount val="13"/>
                <c:pt idx="0">
                  <c:v>JUL</c:v>
                </c:pt>
                <c:pt idx="1">
                  <c:v>AGO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DIC</c:v>
                </c:pt>
                <c:pt idx="6">
                  <c:v>ENE</c:v>
                </c:pt>
                <c:pt idx="7">
                  <c:v>FEB</c:v>
                </c:pt>
                <c:pt idx="8">
                  <c:v>MAR</c:v>
                </c:pt>
                <c:pt idx="9">
                  <c:v>ABR</c:v>
                </c:pt>
                <c:pt idx="10">
                  <c:v>MAY</c:v>
                </c:pt>
                <c:pt idx="11">
                  <c:v>JUN</c:v>
                </c:pt>
                <c:pt idx="12">
                  <c:v>JUL</c:v>
                </c:pt>
              </c:strCache>
            </c:strRef>
          </c:cat>
          <c:val>
            <c:numRef>
              <c:f>'Paltas 2'!$F$8:$F$20</c:f>
              <c:numCache>
                <c:formatCode>_(* #,##0_);_(* \(#,##0\);_(* "-"??_);_(@_)</c:formatCode>
                <c:ptCount val="13"/>
                <c:pt idx="0">
                  <c:v>0.0</c:v>
                </c:pt>
                <c:pt idx="1">
                  <c:v>844337.2000000001</c:v>
                </c:pt>
                <c:pt idx="2">
                  <c:v>3.3629602E6</c:v>
                </c:pt>
                <c:pt idx="3">
                  <c:v>4.3818747E6</c:v>
                </c:pt>
                <c:pt idx="4">
                  <c:v>3.4909482E6</c:v>
                </c:pt>
                <c:pt idx="5">
                  <c:v>3.4294725E6</c:v>
                </c:pt>
                <c:pt idx="6">
                  <c:v>2.7730648E6</c:v>
                </c:pt>
                <c:pt idx="7">
                  <c:v>2.0510516E6</c:v>
                </c:pt>
                <c:pt idx="8">
                  <c:v>1.569348E6</c:v>
                </c:pt>
                <c:pt idx="9">
                  <c:v>513654.3999999996</c:v>
                </c:pt>
                <c:pt idx="10">
                  <c:v>218803.2000000001</c:v>
                </c:pt>
                <c:pt idx="11">
                  <c:v>0.0</c:v>
                </c:pt>
                <c:pt idx="12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'Paltas 2'!$G$7</c:f>
              <c:strCache>
                <c:ptCount val="1"/>
                <c:pt idx="0">
                  <c:v>2015/2016</c:v>
                </c:pt>
              </c:strCache>
            </c:strRef>
          </c:tx>
          <c:spPr>
            <a:ln>
              <a:solidFill>
                <a:srgbClr val="AB2315"/>
              </a:solidFill>
            </a:ln>
          </c:spPr>
          <c:marker>
            <c:symbol val="diamond"/>
            <c:size val="8"/>
            <c:spPr>
              <a:solidFill>
                <a:schemeClr val="accent3">
                  <a:lumMod val="75000"/>
                </a:schemeClr>
              </a:solidFill>
            </c:spPr>
          </c:marker>
          <c:cat>
            <c:strRef>
              <c:f>'Paltas 2'!$A$8:$A$20</c:f>
              <c:strCache>
                <c:ptCount val="13"/>
                <c:pt idx="0">
                  <c:v>JUL</c:v>
                </c:pt>
                <c:pt idx="1">
                  <c:v>AGO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DIC</c:v>
                </c:pt>
                <c:pt idx="6">
                  <c:v>ENE</c:v>
                </c:pt>
                <c:pt idx="7">
                  <c:v>FEB</c:v>
                </c:pt>
                <c:pt idx="8">
                  <c:v>MAR</c:v>
                </c:pt>
                <c:pt idx="9">
                  <c:v>ABR</c:v>
                </c:pt>
                <c:pt idx="10">
                  <c:v>MAY</c:v>
                </c:pt>
                <c:pt idx="11">
                  <c:v>JUN</c:v>
                </c:pt>
                <c:pt idx="12">
                  <c:v>JUL</c:v>
                </c:pt>
              </c:strCache>
            </c:strRef>
          </c:cat>
          <c:val>
            <c:numRef>
              <c:f>'Paltas 2'!$G$8:$G$20</c:f>
              <c:numCache>
                <c:formatCode>_(* #,##0_);_(* \(#,##0\);_(* "-"??_);_(@_)</c:formatCode>
                <c:ptCount val="13"/>
                <c:pt idx="0">
                  <c:v>69037.0</c:v>
                </c:pt>
                <c:pt idx="1">
                  <c:v>1.468023E6</c:v>
                </c:pt>
                <c:pt idx="2">
                  <c:v>5.51212E6</c:v>
                </c:pt>
                <c:pt idx="3">
                  <c:v>5.789621E6</c:v>
                </c:pt>
                <c:pt idx="4">
                  <c:v>7.011936E6</c:v>
                </c:pt>
                <c:pt idx="5">
                  <c:v>4.78849E6</c:v>
                </c:pt>
                <c:pt idx="6">
                  <c:v>4.320672E6</c:v>
                </c:pt>
                <c:pt idx="7">
                  <c:v>4.567866E6</c:v>
                </c:pt>
                <c:pt idx="8">
                  <c:v>2.504981E6</c:v>
                </c:pt>
                <c:pt idx="9">
                  <c:v>1.074221E6</c:v>
                </c:pt>
                <c:pt idx="10">
                  <c:v>213695.0</c:v>
                </c:pt>
                <c:pt idx="11">
                  <c:v>0.0</c:v>
                </c:pt>
                <c:pt idx="12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3016576"/>
        <c:axId val="2123009520"/>
      </c:lineChart>
      <c:catAx>
        <c:axId val="212301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lang="en-U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23009520"/>
        <c:crosses val="autoZero"/>
        <c:auto val="1"/>
        <c:lblAlgn val="ctr"/>
        <c:lblOffset val="100"/>
        <c:noMultiLvlLbl val="0"/>
      </c:catAx>
      <c:valAx>
        <c:axId val="2123009520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lang="en-U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23016576"/>
        <c:crosses val="autoZero"/>
        <c:crossBetween val="between"/>
      </c:valAx>
      <c:spPr>
        <a:gradFill>
          <a:gsLst>
            <a:gs pos="0">
              <a:srgbClr val="CFE07C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plotArea>
    <c:legend>
      <c:legendPos val="t"/>
      <c:layout/>
      <c:overlay val="0"/>
      <c:txPr>
        <a:bodyPr/>
        <a:lstStyle/>
        <a:p>
          <a:pPr>
            <a:defRPr lang="en-US" sz="92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accent3">
        <a:lumMod val="20000"/>
        <a:lumOff val="80000"/>
      </a:schemeClr>
    </a:solidFill>
    <a:ln>
      <a:solidFill>
        <a:schemeClr val="bg1">
          <a:lumMod val="75000"/>
        </a:schemeClr>
      </a:solidFill>
    </a:ln>
  </c:spPr>
  <c:txPr>
    <a:bodyPr/>
    <a:lstStyle/>
    <a:p>
      <a:pPr>
        <a:defRPr sz="1000" b="0" i="0" u="none" strike="noStrike" baseline="0">
          <a:solidFill>
            <a:srgbClr val="FFFFFF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noProof="0"/>
            </a:pPr>
            <a:r>
              <a:rPr lang="en-US" noProof="0" dirty="0" smtClean="0"/>
              <a:t>AVOCADO </a:t>
            </a:r>
            <a:r>
              <a:rPr lang="en-US" noProof="0" dirty="0"/>
              <a:t>2015-16</a:t>
            </a:r>
          </a:p>
          <a:p>
            <a:pPr>
              <a:defRPr lang="en-US" noProof="0"/>
            </a:pPr>
            <a:r>
              <a:rPr lang="en-US" noProof="0" dirty="0"/>
              <a:t>P</a:t>
            </a:r>
            <a:r>
              <a:rPr lang="en-US" noProof="0" dirty="0" smtClean="0"/>
              <a:t>articipation of </a:t>
            </a:r>
            <a:r>
              <a:rPr lang="en-US" baseline="0" noProof="0" dirty="0" smtClean="0"/>
              <a:t>Chilean Export companies</a:t>
            </a:r>
            <a:endParaRPr lang="en-US" noProof="0" dirty="0"/>
          </a:p>
        </c:rich>
      </c:tx>
      <c:layout>
        <c:manualLayout>
          <c:xMode val="edge"/>
          <c:yMode val="edge"/>
          <c:x val="0.142184759031466"/>
          <c:y val="0.0436819053869449"/>
        </c:manualLayout>
      </c:layout>
      <c:overlay val="0"/>
    </c:title>
    <c:autoTitleDeleted val="0"/>
    <c:view3D>
      <c:rotX val="40"/>
      <c:rotY val="3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407426786242"/>
          <c:y val="0.277479228117763"/>
          <c:w val="0.724047777777778"/>
          <c:h val="0.56435486111111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2"/>
              <c:layout>
                <c:manualLayout>
                  <c:x val="0.1658698124428"/>
                  <c:y val="0.011675027587884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130726731052166"/>
                  <c:y val="0.060541873140882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6099470576651"/>
                  <c:y val="-0.02086726695702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565426598985948"/>
                  <c:y val="-0.02660768304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'Palta 11,2 eq.'!$B$8:$B$13</c:f>
              <c:strCache>
                <c:ptCount val="6"/>
                <c:pt idx="0">
                  <c:v>PROPAL</c:v>
                </c:pt>
                <c:pt idx="1">
                  <c:v>AGRICOM</c:v>
                </c:pt>
                <c:pt idx="2">
                  <c:v>S. CRUZ</c:v>
                </c:pt>
                <c:pt idx="3">
                  <c:v>El PARQUE</c:v>
                </c:pt>
                <c:pt idx="4">
                  <c:v>SUBSOLE</c:v>
                </c:pt>
                <c:pt idx="5">
                  <c:v>OTROS</c:v>
                </c:pt>
              </c:strCache>
            </c:strRef>
          </c:cat>
          <c:val>
            <c:numRef>
              <c:f>'Palta 11,2 eq.'!$H$8:$H$13</c:f>
              <c:numCache>
                <c:formatCode>0%</c:formatCode>
                <c:ptCount val="6"/>
                <c:pt idx="0">
                  <c:v>0.321655850212314</c:v>
                </c:pt>
                <c:pt idx="1">
                  <c:v>0.171131757591922</c:v>
                </c:pt>
                <c:pt idx="2">
                  <c:v>0.0925874966685899</c:v>
                </c:pt>
                <c:pt idx="3">
                  <c:v>0.0768947573797753</c:v>
                </c:pt>
                <c:pt idx="4">
                  <c:v>0.068046256223803</c:v>
                </c:pt>
                <c:pt idx="5">
                  <c:v>0.269683881923596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chemeClr val="accent3">
        <a:lumMod val="20000"/>
        <a:lumOff val="80000"/>
      </a:schemeClr>
    </a:solidFill>
    <a:ln w="25400" cap="flat" cmpd="sng" algn="ctr">
      <a:noFill/>
      <a:prstDash val="solid"/>
    </a:ln>
    <a:effectLst/>
  </c:spPr>
  <c:txPr>
    <a:bodyPr/>
    <a:lstStyle/>
    <a:p>
      <a:pPr>
        <a:defRPr sz="1600" b="1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100" b="1" i="0" u="none" strike="noStrike" baseline="0" noProof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r>
              <a:rPr lang="en-US" sz="1050" noProof="0" dirty="0" smtClean="0">
                <a:latin typeface="Arial" pitchFamily="34" charset="0"/>
                <a:cs typeface="Arial" pitchFamily="34" charset="0"/>
              </a:rPr>
              <a:t>AVOCADO </a:t>
            </a:r>
            <a:r>
              <a:rPr lang="en-US" sz="1050" noProof="0" dirty="0">
                <a:latin typeface="Arial" pitchFamily="34" charset="0"/>
                <a:cs typeface="Arial" pitchFamily="34" charset="0"/>
              </a:rPr>
              <a:t>2015-16</a:t>
            </a:r>
          </a:p>
          <a:p>
            <a:pPr>
              <a:defRPr lang="en-US" sz="1100" b="1" i="0" u="none" strike="noStrike" baseline="0" noProof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r>
              <a:rPr lang="en-US" sz="100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noProof="0" dirty="0" smtClean="0">
                <a:latin typeface="Arial" pitchFamily="34" charset="0"/>
                <a:cs typeface="Arial" pitchFamily="34" charset="0"/>
              </a:rPr>
              <a:t>Participation</a:t>
            </a:r>
            <a:r>
              <a:rPr lang="en-US" sz="1000" baseline="0" noProof="0" dirty="0" smtClean="0">
                <a:latin typeface="Arial" pitchFamily="34" charset="0"/>
                <a:cs typeface="Arial" pitchFamily="34" charset="0"/>
              </a:rPr>
              <a:t> of</a:t>
            </a:r>
            <a:r>
              <a:rPr lang="en-US" sz="1000" noProof="0" dirty="0" smtClean="0">
                <a:latin typeface="Arial" pitchFamily="34" charset="0"/>
                <a:cs typeface="Arial" pitchFamily="34" charset="0"/>
              </a:rPr>
              <a:t> Chilean Export Companies in European Markets</a:t>
            </a:r>
            <a:endParaRPr lang="en-US" sz="1000" noProof="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43094580400158"/>
          <c:y val="0.0359474572895304"/>
        </c:manualLayout>
      </c:layout>
      <c:overlay val="0"/>
    </c:title>
    <c:autoTitleDeleted val="0"/>
    <c:view3D>
      <c:rotX val="40"/>
      <c:rotY val="359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698611111112"/>
          <c:y val="0.290734375"/>
          <c:w val="0.762736666666667"/>
          <c:h val="0.56512187500000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3366FF"/>
              </a:solidFill>
            </c:spPr>
          </c:dPt>
          <c:dLbls>
            <c:dLbl>
              <c:idx val="1"/>
              <c:layout>
                <c:manualLayout>
                  <c:x val="0.0973715472811673"/>
                  <c:y val="-0.096096487939007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85298193009401"/>
                  <c:y val="0.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586539564308573"/>
                  <c:y val="0.029197958295414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38164108678534"/>
                  <c:y val="-0.065767279090114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'Palta 11,2 eq.'!$B$8:$B$13</c:f>
              <c:strCache>
                <c:ptCount val="6"/>
                <c:pt idx="0">
                  <c:v>PROPAL</c:v>
                </c:pt>
                <c:pt idx="1">
                  <c:v>AGRICOM</c:v>
                </c:pt>
                <c:pt idx="2">
                  <c:v>S. CRUZ</c:v>
                </c:pt>
                <c:pt idx="3">
                  <c:v>El PARQUE</c:v>
                </c:pt>
                <c:pt idx="4">
                  <c:v>SUBSOLE</c:v>
                </c:pt>
                <c:pt idx="5">
                  <c:v>OTROS</c:v>
                </c:pt>
              </c:strCache>
            </c:strRef>
          </c:cat>
          <c:val>
            <c:numRef>
              <c:f>'Palta 11,2 eq.'!$C$8:$C$13</c:f>
              <c:numCache>
                <c:formatCode>_(* #,##0_);_(* \(#,##0\);_(* "-"??_);_(@_)</c:formatCode>
                <c:ptCount val="6"/>
                <c:pt idx="0">
                  <c:v>2.076972E6</c:v>
                </c:pt>
                <c:pt idx="1">
                  <c:v>1.072377E6</c:v>
                </c:pt>
                <c:pt idx="2">
                  <c:v>778278.0</c:v>
                </c:pt>
                <c:pt idx="3">
                  <c:v>517546.0</c:v>
                </c:pt>
                <c:pt idx="4">
                  <c:v>604313.0</c:v>
                </c:pt>
                <c:pt idx="5">
                  <c:v>2.160222E6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chemeClr val="accent3">
        <a:lumMod val="20000"/>
        <a:lumOff val="80000"/>
      </a:schemeClr>
    </a:solidFill>
    <a:ln w="28575">
      <a:noFill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000" noProof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r>
              <a:rPr lang="en-US" sz="1050" noProof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AVOCADO </a:t>
            </a:r>
            <a:r>
              <a:rPr lang="en-US" sz="1050" noProof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2015-16</a:t>
            </a:r>
          </a:p>
          <a:p>
            <a:pPr>
              <a:defRPr lang="en-US" sz="1000" noProof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r>
              <a:rPr lang="en-US" sz="1000" noProof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noProof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Participation</a:t>
            </a:r>
            <a:r>
              <a:rPr lang="en-US" sz="1000" baseline="0" noProof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of Chilean Export Companies in Markets in the USA</a:t>
            </a:r>
            <a:endParaRPr lang="en-US" sz="1000" noProof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11844652230971"/>
          <c:y val="0.020761154855643"/>
        </c:manualLayout>
      </c:layout>
      <c:overlay val="0"/>
    </c:title>
    <c:autoTitleDeleted val="0"/>
    <c:view3D>
      <c:rotX val="40"/>
      <c:rotY val="3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407426786242"/>
          <c:y val="0.277479228117763"/>
          <c:w val="0.724047777777778"/>
          <c:h val="0.56435486111111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2"/>
              <c:layout>
                <c:manualLayout>
                  <c:x val="0.1658698124428"/>
                  <c:y val="0.011675027587884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130726731052166"/>
                  <c:y val="0.060541873140882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6099470576651"/>
                  <c:y val="-0.02086726695702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565426598985948"/>
                  <c:y val="-0.02660768304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ysClr val="windowText" lastClr="000000"/>
                    </a:solidFill>
                    <a:latin typeface="+mn-lt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'Palta 11,2 eq.'!$B$8:$B$13</c:f>
              <c:strCache>
                <c:ptCount val="6"/>
                <c:pt idx="0">
                  <c:v>PROPAL</c:v>
                </c:pt>
                <c:pt idx="1">
                  <c:v>AGRICOM</c:v>
                </c:pt>
                <c:pt idx="2">
                  <c:v>S. CRUZ</c:v>
                </c:pt>
                <c:pt idx="3">
                  <c:v>El PARQUE</c:v>
                </c:pt>
                <c:pt idx="4">
                  <c:v>SUBSOLE</c:v>
                </c:pt>
                <c:pt idx="5">
                  <c:v>OTROS</c:v>
                </c:pt>
              </c:strCache>
            </c:strRef>
          </c:cat>
          <c:val>
            <c:numRef>
              <c:f>'Palta 11,2 eq.'!$E$8:$E$13</c:f>
              <c:numCache>
                <c:formatCode>_(* #,##0_);_(* \(#,##0\);_(* "-"??_);_(@_)</c:formatCode>
                <c:ptCount val="6"/>
                <c:pt idx="0">
                  <c:v>396894.0</c:v>
                </c:pt>
                <c:pt idx="1">
                  <c:v>236704.0</c:v>
                </c:pt>
                <c:pt idx="2">
                  <c:v>54154.0</c:v>
                </c:pt>
                <c:pt idx="3">
                  <c:v>170509.0</c:v>
                </c:pt>
                <c:pt idx="4">
                  <c:v>37230.0</c:v>
                </c:pt>
                <c:pt idx="5">
                  <c:v>122830.0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chemeClr val="accent3">
        <a:lumMod val="20000"/>
        <a:lumOff val="80000"/>
      </a:schemeClr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38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03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E2F8F6-13B9-406A-A982-A2E85303C43D}" type="datetimeFigureOut">
              <a:rPr lang="es-CL" smtClean="0"/>
              <a:pPr/>
              <a:t>27-06-16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6B2F08B-55EB-4982-B809-A8A1F0127A6D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E2F8F6-13B9-406A-A982-A2E85303C43D}" type="datetimeFigureOut">
              <a:rPr lang="es-CL" smtClean="0"/>
              <a:pPr/>
              <a:t>27-06-16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6B2F08B-55EB-4982-B809-A8A1F0127A6D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385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53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24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3"/>
          <a:stretch/>
        </p:blipFill>
        <p:spPr>
          <a:xfrm>
            <a:off x="0" y="-9008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78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1" y="4382005"/>
            <a:ext cx="1188720" cy="681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35" y="216213"/>
            <a:ext cx="822960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0315" y="4798775"/>
            <a:ext cx="1097280" cy="2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9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1" y="4382005"/>
            <a:ext cx="1188720" cy="681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35" y="216213"/>
            <a:ext cx="822960" cy="822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3" b="38210"/>
          <a:stretch/>
        </p:blipFill>
        <p:spPr>
          <a:xfrm>
            <a:off x="7990315" y="4798775"/>
            <a:ext cx="1097280" cy="2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1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35" y="216213"/>
            <a:ext cx="822960" cy="822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3" b="38210"/>
          <a:stretch/>
        </p:blipFill>
        <p:spPr>
          <a:xfrm>
            <a:off x="7990315" y="4798775"/>
            <a:ext cx="1097280" cy="2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\upload.wikimedia.org\wikipedia\commons\7\78\Flag_of_Chile.svg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hyperlink" Target="file://localhost\upload.wikimedia.org\wikipedia\commons\7\78\Flag_of_Chile.svg" TargetMode="Externa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9690" y="3882356"/>
            <a:ext cx="5630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3A3B29"/>
                </a:solidFill>
                <a:latin typeface="Neuzeit Grotesk" charset="0"/>
                <a:ea typeface="Neuzeit Grotesk" charset="0"/>
                <a:cs typeface="Neuzeit Grotesk" charset="0"/>
              </a:rPr>
              <a:t>F</a:t>
            </a:r>
            <a:r>
              <a:rPr lang="es-CL" sz="1600" b="1" dirty="0" err="1" smtClean="0">
                <a:solidFill>
                  <a:srgbClr val="3A3B29"/>
                </a:solidFill>
              </a:rPr>
              <a:t>elipe</a:t>
            </a:r>
            <a:r>
              <a:rPr lang="es-CL" sz="1600" b="1" dirty="0" smtClean="0">
                <a:solidFill>
                  <a:srgbClr val="3A3B29"/>
                </a:solidFill>
              </a:rPr>
              <a:t> Brunet Münnich </a:t>
            </a:r>
          </a:p>
          <a:p>
            <a:r>
              <a:rPr lang="es-CL" sz="1600" b="1" dirty="0" smtClean="0">
                <a:solidFill>
                  <a:srgbClr val="3A3B29"/>
                </a:solidFill>
              </a:rPr>
              <a:t>Agronomist, Avocado and Citrus Advisor</a:t>
            </a:r>
          </a:p>
          <a:p>
            <a:r>
              <a:rPr lang="es-CL" sz="1600" b="1" dirty="0" smtClean="0">
                <a:solidFill>
                  <a:srgbClr val="3A3B29"/>
                </a:solidFill>
              </a:rPr>
              <a:t>Director of </a:t>
            </a:r>
            <a:r>
              <a:rPr lang="es-CL" sz="1600" b="1" dirty="0" err="1" smtClean="0">
                <a:solidFill>
                  <a:srgbClr val="3A3B29"/>
                </a:solidFill>
              </a:rPr>
              <a:t>the</a:t>
            </a:r>
            <a:r>
              <a:rPr lang="es-CL" sz="1600" b="1" dirty="0" smtClean="0">
                <a:solidFill>
                  <a:srgbClr val="3A3B29"/>
                </a:solidFill>
              </a:rPr>
              <a:t> </a:t>
            </a:r>
            <a:r>
              <a:rPr lang="es-CL" sz="1600" b="1" dirty="0" err="1" smtClean="0">
                <a:solidFill>
                  <a:srgbClr val="3A3B29"/>
                </a:solidFill>
              </a:rPr>
              <a:t>Technical</a:t>
            </a:r>
            <a:r>
              <a:rPr lang="es-CL" sz="1600" b="1" dirty="0" smtClean="0">
                <a:solidFill>
                  <a:srgbClr val="3A3B29"/>
                </a:solidFill>
              </a:rPr>
              <a:t> </a:t>
            </a:r>
            <a:r>
              <a:rPr lang="es-CL" sz="1600" b="1" dirty="0" err="1" smtClean="0">
                <a:solidFill>
                  <a:srgbClr val="3A3B29"/>
                </a:solidFill>
              </a:rPr>
              <a:t>Departament</a:t>
            </a:r>
            <a:r>
              <a:rPr lang="es-CL" sz="1600" b="1" dirty="0" smtClean="0">
                <a:solidFill>
                  <a:srgbClr val="3A3B29"/>
                </a:solidFill>
              </a:rPr>
              <a:t>, </a:t>
            </a:r>
            <a:r>
              <a:rPr lang="es-CL" sz="1600" b="1" dirty="0" err="1" smtClean="0">
                <a:solidFill>
                  <a:srgbClr val="3A3B29"/>
                </a:solidFill>
              </a:rPr>
              <a:t>Propal</a:t>
            </a:r>
            <a:r>
              <a:rPr lang="es-CL" sz="1600" b="1" dirty="0" smtClean="0">
                <a:solidFill>
                  <a:srgbClr val="3A3B29"/>
                </a:solidFill>
              </a:rPr>
              <a:t>.</a:t>
            </a:r>
            <a:endParaRPr lang="en-US" sz="1600" b="1" dirty="0">
              <a:solidFill>
                <a:srgbClr val="3A3B29"/>
              </a:solidFill>
              <a:latin typeface="Neuzeit Grotesk Light" charset="0"/>
              <a:ea typeface="Neuzeit Grotesk Light" charset="0"/>
              <a:cs typeface="Neuzeit Grotesk Light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4320" y="1965960"/>
            <a:ext cx="4744199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63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6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515305"/>
              </p:ext>
            </p:extLst>
          </p:nvPr>
        </p:nvGraphicFramePr>
        <p:xfrm>
          <a:off x="574474" y="947726"/>
          <a:ext cx="8040414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386328"/>
              </p:ext>
            </p:extLst>
          </p:nvPr>
        </p:nvGraphicFramePr>
        <p:xfrm>
          <a:off x="1166648" y="1063229"/>
          <a:ext cx="7520152" cy="3196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9951685"/>
              </p:ext>
            </p:extLst>
          </p:nvPr>
        </p:nvGraphicFramePr>
        <p:xfrm>
          <a:off x="457200" y="936797"/>
          <a:ext cx="4752528" cy="1998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416636"/>
              </p:ext>
            </p:extLst>
          </p:nvPr>
        </p:nvGraphicFramePr>
        <p:xfrm>
          <a:off x="3366121" y="2764222"/>
          <a:ext cx="5724128" cy="2044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3" descr="C:\Users\fbrunet\Desktop\palta_has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28185" y="1491630"/>
            <a:ext cx="1818535" cy="871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34604"/>
            <a:ext cx="8229600" cy="857250"/>
          </a:xfrm>
        </p:spPr>
        <p:txBody>
          <a:bodyPr/>
          <a:lstStyle/>
          <a:p>
            <a:r>
              <a:rPr lang="en-US" dirty="0" smtClean="0"/>
              <a:t>Avocado Production in Chile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2054" y="1502979"/>
            <a:ext cx="7614745" cy="3091644"/>
          </a:xfrm>
        </p:spPr>
        <p:txBody>
          <a:bodyPr/>
          <a:lstStyle/>
          <a:p>
            <a:r>
              <a:rPr lang="en-US" dirty="0" smtClean="0"/>
              <a:t>Up to the year 2007, there were about 38,000 hectares in Chile.</a:t>
            </a:r>
          </a:p>
          <a:p>
            <a:r>
              <a:rPr lang="en-US" dirty="0" smtClean="0"/>
              <a:t>Today it is estimated that there are only about 22,000 hectares.</a:t>
            </a:r>
          </a:p>
          <a:p>
            <a:r>
              <a:rPr lang="en-US" dirty="0" smtClean="0"/>
              <a:t>National production is about 170,000 tons.</a:t>
            </a:r>
          </a:p>
          <a:p>
            <a:r>
              <a:rPr lang="en-US" dirty="0" smtClean="0"/>
              <a:t>The national market absorbs about 30% of the fruit produced in Chile.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8605" y="776122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Current Problems in Avocado production</a:t>
            </a:r>
            <a:endParaRPr lang="en-U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13794" y="1554864"/>
            <a:ext cx="7373006" cy="2818375"/>
          </a:xfrm>
        </p:spPr>
        <p:txBody>
          <a:bodyPr/>
          <a:lstStyle/>
          <a:p>
            <a:r>
              <a:rPr lang="en-US" sz="2400" dirty="0" smtClean="0"/>
              <a:t>Increasing </a:t>
            </a:r>
            <a:r>
              <a:rPr lang="en-US" sz="2400" dirty="0" smtClean="0"/>
              <a:t>costs </a:t>
            </a:r>
            <a:r>
              <a:rPr lang="en-US" sz="2400" dirty="0" smtClean="0"/>
              <a:t>(labor, electricity, fertilizers,&amp; etc.)</a:t>
            </a:r>
          </a:p>
          <a:p>
            <a:r>
              <a:rPr lang="en-US" sz="2400" dirty="0" smtClean="0"/>
              <a:t>Orchards planted on hillsides, resulting in increased maintenance difficulties in pruning and harvest</a:t>
            </a:r>
          </a:p>
          <a:p>
            <a:r>
              <a:rPr lang="en-US" sz="2400" dirty="0" smtClean="0"/>
              <a:t>Low currency exchange rates (three years ago it was at 480 Chilean pesos per US dollar), at present it has reached about  680.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4952" y="840828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Current Problems in Avocado production</a:t>
            </a:r>
            <a:endParaRPr lang="en-U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35116" y="1439917"/>
            <a:ext cx="7490019" cy="3122150"/>
          </a:xfrm>
        </p:spPr>
        <p:txBody>
          <a:bodyPr/>
          <a:lstStyle/>
          <a:p>
            <a:r>
              <a:rPr lang="en-US" sz="2000" dirty="0" smtClean="0"/>
              <a:t>Aging orchards with low yields per hectare (national average is about 7.5 tons/ha).</a:t>
            </a:r>
          </a:p>
          <a:p>
            <a:r>
              <a:rPr lang="en-US" sz="2000" dirty="0" smtClean="0"/>
              <a:t>Orchards damaged by the extensive drought in Chile (for about 7 years).</a:t>
            </a:r>
          </a:p>
          <a:p>
            <a:r>
              <a:rPr lang="en-US" sz="2000" dirty="0" smtClean="0"/>
              <a:t>Overcrowded canopies due to lack of pruning, and to bad decisions by growers to hold fruit on the tree until late in the season, without any pruning.</a:t>
            </a:r>
          </a:p>
          <a:p>
            <a:r>
              <a:rPr lang="en-US" sz="2000" dirty="0" smtClean="0"/>
              <a:t>Very late harvesting due to growers hoping for higher caliber fruit with better returns.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brunet\Desktop\Poda\DSC023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0" y="0"/>
            <a:ext cx="4572000" cy="2571750"/>
          </a:xfrm>
          <a:prstGeom prst="rect">
            <a:avLst/>
          </a:prstGeom>
          <a:noFill/>
        </p:spPr>
      </p:pic>
      <p:pic>
        <p:nvPicPr>
          <p:cNvPr id="12291" name="Picture 3" descr="C:\Users\fbrunet\Desktop\Poda\DSC0203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572000" cy="2571750"/>
          </a:xfrm>
          <a:prstGeom prst="rect">
            <a:avLst/>
          </a:prstGeom>
          <a:noFill/>
        </p:spPr>
      </p:pic>
      <p:pic>
        <p:nvPicPr>
          <p:cNvPr id="12292" name="Picture 4" descr="C:\Users\fbrunet\Desktop\Poda\DSC0203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571751"/>
            <a:ext cx="4572000" cy="2571750"/>
          </a:xfrm>
          <a:prstGeom prst="rect">
            <a:avLst/>
          </a:prstGeom>
          <a:noFill/>
        </p:spPr>
      </p:pic>
      <p:pic>
        <p:nvPicPr>
          <p:cNvPr id="12293" name="Picture 5" descr="D:\FBRUNET 1\Fotos productores\Giorgio Gandolini\Combarbalá\Marzo 2007\DSC0199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0" y="2571750"/>
            <a:ext cx="4572000" cy="25717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8129" name="Picture 1" descr="C:\Users\fbrunet\Dropbox\FBRUNET 1\Fotos productores\Claus Kamp\Agosto 2006\DSC0878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8610" name="Picture 2" descr="C:\Users\fbrunet\Dropbox\FBRUNET 1\Fotos productores\Claus Kamp\Agosto 2006\DSC0878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9634" name="Picture 2" descr="C:\Users\fbrunet\Dropbox\FBRUNET 1\Fotos productores\El Canelillo\2 de marzo 2007\DSC0145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662" y="634604"/>
            <a:ext cx="8229600" cy="857250"/>
          </a:xfrm>
        </p:spPr>
        <p:txBody>
          <a:bodyPr/>
          <a:lstStyle/>
          <a:p>
            <a:r>
              <a:rPr lang="es-CL" dirty="0" smtClean="0"/>
              <a:t>CHILE</a:t>
            </a:r>
            <a:endParaRPr lang="es-CL" dirty="0"/>
          </a:p>
        </p:txBody>
      </p:sp>
      <p:pic>
        <p:nvPicPr>
          <p:cNvPr id="67586" name="Picture 2" descr="Ubicación en el Mund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45323" y="1275414"/>
            <a:ext cx="5637593" cy="2686985"/>
          </a:xfrm>
          <a:prstGeom prst="rect">
            <a:avLst/>
          </a:prstGeom>
          <a:noFill/>
        </p:spPr>
      </p:pic>
      <p:pic>
        <p:nvPicPr>
          <p:cNvPr id="5" name="Content Placeholder 4" descr="Archivo:Flag of Chile.sv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78857" y="1063229"/>
            <a:ext cx="1439171" cy="719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0658" name="Picture 2" descr="C:\Users\fbrunet\Dropbox\FBRUNET 1\Fotos productores\El Canelillo\2 de marzo 2007\DSC014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5" name="4 Elipse"/>
          <p:cNvSpPr/>
          <p:nvPr/>
        </p:nvSpPr>
        <p:spPr>
          <a:xfrm>
            <a:off x="1619672" y="1599642"/>
            <a:ext cx="3816424" cy="1566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0659" name="Picture 3" descr="C:\Users\fbrunet\Desktop\money_market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3608" y="735547"/>
            <a:ext cx="6552728" cy="3208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7123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Economic exercise: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0316" y="1429406"/>
            <a:ext cx="7794819" cy="302464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If the cost of production per hectare is $8,000 dollars, and a typical return is about $1 per kilo, then a minimum of 8,000 kilos per hectare must be produced just to cover costs.</a:t>
            </a:r>
          </a:p>
          <a:p>
            <a:endParaRPr lang="en-US" dirty="0" smtClean="0"/>
          </a:p>
          <a:p>
            <a:r>
              <a:rPr lang="en-US" dirty="0" smtClean="0"/>
              <a:t>It costs about $45,000 to buy land and plant the orchard. If we require a minimum return on business investments of 10-15 %, we must earn at least $4,500 to $6,750 per hectare in profit.</a:t>
            </a:r>
          </a:p>
          <a:p>
            <a:endParaRPr lang="en-US" dirty="0" smtClean="0"/>
          </a:p>
          <a:p>
            <a:r>
              <a:rPr lang="en-US" dirty="0" smtClean="0"/>
              <a:t>This means that we must produce at least </a:t>
            </a:r>
            <a:r>
              <a:rPr lang="en-US" b="1" dirty="0" smtClean="0">
                <a:solidFill>
                  <a:srgbClr val="FF0000"/>
                </a:solidFill>
              </a:rPr>
              <a:t>12.5</a:t>
            </a:r>
            <a:r>
              <a:rPr lang="en-US" dirty="0" smtClean="0"/>
              <a:t> to </a:t>
            </a:r>
            <a:r>
              <a:rPr lang="en-US" b="1" dirty="0" smtClean="0">
                <a:solidFill>
                  <a:srgbClr val="FF0000"/>
                </a:solidFill>
              </a:rPr>
              <a:t>14.7</a:t>
            </a:r>
            <a:r>
              <a:rPr lang="en-US" dirty="0" smtClean="0"/>
              <a:t> tons per hectare in order to have a profitable business.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70216"/>
              </p:ext>
            </p:extLst>
          </p:nvPr>
        </p:nvGraphicFramePr>
        <p:xfrm>
          <a:off x="1597573" y="1443790"/>
          <a:ext cx="6127530" cy="2854941"/>
        </p:xfrm>
        <a:graphic>
          <a:graphicData uri="http://schemas.openxmlformats.org/drawingml/2006/table">
            <a:tbl>
              <a:tblPr/>
              <a:tblGrid>
                <a:gridCol w="2680794"/>
                <a:gridCol w="1148912"/>
                <a:gridCol w="736997"/>
                <a:gridCol w="1560827"/>
              </a:tblGrid>
              <a:tr h="3887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Dollars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Margin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 Investment  per hectare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$45,000 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6,750 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381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3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Cost per hectare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8,000 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381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14,750 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Return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$1 per kilo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7504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 Kilos per hectare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14,750 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2910" y="634604"/>
            <a:ext cx="8229600" cy="857250"/>
          </a:xfrm>
        </p:spPr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4744" y="1275606"/>
            <a:ext cx="8219256" cy="3643052"/>
          </a:xfrm>
        </p:spPr>
        <p:txBody>
          <a:bodyPr>
            <a:normAutofit fontScale="92500"/>
          </a:bodyPr>
          <a:lstStyle/>
          <a:p>
            <a:r>
              <a:rPr lang="en-US" sz="2200" dirty="0" smtClean="0"/>
              <a:t>Improve sales and returns per hectare. </a:t>
            </a:r>
          </a:p>
          <a:p>
            <a:pPr>
              <a:buNone/>
            </a:pPr>
            <a:r>
              <a:rPr lang="en-US" sz="2200" dirty="0" smtClean="0"/>
              <a:t>	How?</a:t>
            </a:r>
          </a:p>
          <a:p>
            <a:pPr lvl="1"/>
            <a:r>
              <a:rPr lang="en-US" sz="2200" dirty="0" smtClean="0"/>
              <a:t>Finding lucrative new markets (Europe, China).</a:t>
            </a:r>
          </a:p>
          <a:p>
            <a:pPr>
              <a:buNone/>
            </a:pPr>
            <a:r>
              <a:rPr lang="en-US" sz="2200" dirty="0" smtClean="0"/>
              <a:t> 	 Marketing (is one of the most important factors but most difficult to predict for growers).</a:t>
            </a:r>
          </a:p>
          <a:p>
            <a:pPr>
              <a:buNone/>
            </a:pPr>
            <a:endParaRPr lang="en-US" sz="2200" dirty="0" smtClean="0"/>
          </a:p>
          <a:p>
            <a:r>
              <a:rPr lang="en-US" sz="2200" dirty="0" smtClean="0"/>
              <a:t>Improve orchard yields.</a:t>
            </a:r>
          </a:p>
          <a:p>
            <a:pPr lvl="1"/>
            <a:r>
              <a:rPr lang="en-US" sz="2200" dirty="0" smtClean="0"/>
              <a:t>How?</a:t>
            </a:r>
          </a:p>
          <a:p>
            <a:pPr marL="457200" lvl="1" indent="0">
              <a:buNone/>
            </a:pPr>
            <a:r>
              <a:rPr lang="en-US" sz="2200" dirty="0" smtClean="0"/>
              <a:t>The first analysis should review which sectors of the orchard have lower yields per hectare over a period of time (ex: the last 5 years ).</a:t>
            </a:r>
          </a:p>
          <a:p>
            <a:endParaRPr lang="en-US" dirty="0"/>
          </a:p>
        </p:txBody>
      </p:sp>
      <p:cxnSp>
        <p:nvCxnSpPr>
          <p:cNvPr id="5" name="4 Conector recto"/>
          <p:cNvCxnSpPr/>
          <p:nvPr/>
        </p:nvCxnSpPr>
        <p:spPr>
          <a:xfrm>
            <a:off x="3993931" y="1639614"/>
            <a:ext cx="12612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1959"/>
            <a:ext cx="8229600" cy="339447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How can we improve yields in avocado orchards?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6075" y="1070210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es-CL" dirty="0" smtClean="0"/>
              <a:t>1.- </a:t>
            </a:r>
            <a:r>
              <a:rPr lang="en-US" dirty="0" smtClean="0"/>
              <a:t>Replanting using more resistant clonal rootstocks.</a:t>
            </a:r>
          </a:p>
          <a:p>
            <a:pPr>
              <a:buNone/>
            </a:pPr>
            <a:r>
              <a:rPr lang="en-US" dirty="0" smtClean="0"/>
              <a:t>2.- Severe pruning.  Lowering the canopy.</a:t>
            </a:r>
          </a:p>
          <a:p>
            <a:pPr>
              <a:buNone/>
            </a:pPr>
            <a:r>
              <a:rPr lang="en-US" dirty="0" smtClean="0"/>
              <a:t>3.- Pruning aggressively on one half (as in pruning on every other lane).</a:t>
            </a:r>
          </a:p>
          <a:p>
            <a:pPr>
              <a:buNone/>
            </a:pPr>
            <a:r>
              <a:rPr lang="en-US" dirty="0" smtClean="0"/>
              <a:t>4.- Injecting with potassium phosphonate (phosphite).</a:t>
            </a:r>
          </a:p>
          <a:p>
            <a:pPr>
              <a:buNone/>
            </a:pPr>
            <a:r>
              <a:rPr lang="en-US" dirty="0" smtClean="0"/>
              <a:t>5.- Controlling irrigation and fertilization</a:t>
            </a:r>
            <a:r>
              <a:rPr lang="es-CL" dirty="0" smtClean="0"/>
              <a:t>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41434"/>
            <a:ext cx="8229600" cy="3394472"/>
          </a:xfrm>
        </p:spPr>
        <p:txBody>
          <a:bodyPr/>
          <a:lstStyle/>
          <a:p>
            <a:pPr algn="ctr"/>
            <a:endParaRPr lang="es-CL" dirty="0" smtClean="0"/>
          </a:p>
          <a:p>
            <a:pPr algn="ctr"/>
            <a:endParaRPr lang="es-CL" dirty="0" smtClean="0"/>
          </a:p>
          <a:p>
            <a:pPr algn="ctr"/>
            <a:endParaRPr lang="es-CL" dirty="0" smtClean="0"/>
          </a:p>
          <a:p>
            <a:pPr algn="ctr">
              <a:buNone/>
            </a:pPr>
            <a:r>
              <a:rPr lang="es-CL" sz="4400" dirty="0" smtClean="0"/>
              <a:t>PART II</a:t>
            </a:r>
            <a:endParaRPr lang="es-CL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9690" y="3882356"/>
            <a:ext cx="5630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3A3B29"/>
                </a:solidFill>
                <a:latin typeface="Neuzeit Grotesk" charset="0"/>
                <a:ea typeface="Neuzeit Grotesk" charset="0"/>
                <a:cs typeface="Neuzeit Grotesk" charset="0"/>
              </a:rPr>
              <a:t>F</a:t>
            </a:r>
            <a:r>
              <a:rPr lang="es-CL" sz="1600" b="1" dirty="0" err="1" smtClean="0">
                <a:solidFill>
                  <a:srgbClr val="3A3B29"/>
                </a:solidFill>
              </a:rPr>
              <a:t>elipe</a:t>
            </a:r>
            <a:r>
              <a:rPr lang="es-CL" sz="1600" b="1" dirty="0" smtClean="0">
                <a:solidFill>
                  <a:srgbClr val="3A3B29"/>
                </a:solidFill>
              </a:rPr>
              <a:t> Brunet Münnich </a:t>
            </a:r>
          </a:p>
          <a:p>
            <a:r>
              <a:rPr lang="es-CL" sz="1600" b="1" dirty="0" err="1" smtClean="0">
                <a:solidFill>
                  <a:srgbClr val="3A3B29"/>
                </a:solidFill>
              </a:rPr>
              <a:t>Agronomist</a:t>
            </a:r>
            <a:r>
              <a:rPr lang="es-CL" sz="1600" b="1" dirty="0" smtClean="0">
                <a:solidFill>
                  <a:srgbClr val="3A3B29"/>
                </a:solidFill>
              </a:rPr>
              <a:t>, Avocado and Citrus </a:t>
            </a:r>
            <a:r>
              <a:rPr lang="es-CL" sz="1600" b="1" dirty="0" err="1" smtClean="0">
                <a:solidFill>
                  <a:srgbClr val="3A3B29"/>
                </a:solidFill>
              </a:rPr>
              <a:t>advisor</a:t>
            </a:r>
            <a:endParaRPr lang="es-CL" sz="1600" b="1" dirty="0" smtClean="0">
              <a:solidFill>
                <a:srgbClr val="3A3B29"/>
              </a:solidFill>
            </a:endParaRPr>
          </a:p>
          <a:p>
            <a:r>
              <a:rPr lang="es-CL" sz="1600" b="1" dirty="0" smtClean="0">
                <a:solidFill>
                  <a:srgbClr val="3A3B29"/>
                </a:solidFill>
              </a:rPr>
              <a:t>Director of </a:t>
            </a:r>
            <a:r>
              <a:rPr lang="es-CL" sz="1600" b="1" dirty="0" err="1" smtClean="0">
                <a:solidFill>
                  <a:srgbClr val="3A3B29"/>
                </a:solidFill>
              </a:rPr>
              <a:t>the</a:t>
            </a:r>
            <a:r>
              <a:rPr lang="es-CL" sz="1600" b="1" dirty="0" smtClean="0">
                <a:solidFill>
                  <a:srgbClr val="3A3B29"/>
                </a:solidFill>
              </a:rPr>
              <a:t> </a:t>
            </a:r>
            <a:r>
              <a:rPr lang="es-CL" sz="1600" b="1" dirty="0" err="1" smtClean="0">
                <a:solidFill>
                  <a:srgbClr val="3A3B29"/>
                </a:solidFill>
              </a:rPr>
              <a:t>Technical</a:t>
            </a:r>
            <a:r>
              <a:rPr lang="es-CL" sz="1600" b="1" dirty="0" smtClean="0">
                <a:solidFill>
                  <a:srgbClr val="3A3B29"/>
                </a:solidFill>
              </a:rPr>
              <a:t> </a:t>
            </a:r>
            <a:r>
              <a:rPr lang="es-CL" sz="1600" b="1" dirty="0" err="1" smtClean="0">
                <a:solidFill>
                  <a:srgbClr val="3A3B29"/>
                </a:solidFill>
              </a:rPr>
              <a:t>Departament</a:t>
            </a:r>
            <a:r>
              <a:rPr lang="es-CL" sz="1600" b="1" dirty="0" smtClean="0">
                <a:solidFill>
                  <a:srgbClr val="3A3B29"/>
                </a:solidFill>
              </a:rPr>
              <a:t>, </a:t>
            </a:r>
            <a:r>
              <a:rPr lang="es-CL" sz="1600" b="1" dirty="0" err="1" smtClean="0">
                <a:solidFill>
                  <a:srgbClr val="3A3B29"/>
                </a:solidFill>
              </a:rPr>
              <a:t>Propal</a:t>
            </a:r>
            <a:r>
              <a:rPr lang="es-CL" sz="1600" b="1" dirty="0" smtClean="0">
                <a:solidFill>
                  <a:srgbClr val="3A3B29"/>
                </a:solidFill>
              </a:rPr>
              <a:t>.</a:t>
            </a:r>
            <a:endParaRPr lang="en-US" sz="1600" b="1" dirty="0">
              <a:solidFill>
                <a:srgbClr val="3A3B29"/>
              </a:solidFill>
              <a:latin typeface="Neuzeit Grotesk Light" charset="0"/>
              <a:ea typeface="Neuzeit Grotesk Light" charset="0"/>
              <a:cs typeface="Neuzeit Grotesk Light" charset="0"/>
            </a:endParaRPr>
          </a:p>
        </p:txBody>
      </p:sp>
      <p:pic>
        <p:nvPicPr>
          <p:cNvPr id="6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6135" y="1975586"/>
            <a:ext cx="4744199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0948" y="1965961"/>
            <a:ext cx="4744199" cy="92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63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1.- Replanting</a:t>
            </a:r>
            <a:endParaRPr lang="en-US" dirty="0"/>
          </a:p>
        </p:txBody>
      </p:sp>
      <p:pic>
        <p:nvPicPr>
          <p:cNvPr id="1026" name="Picture 2" descr="C:\Users\fbrunet\Desktop\Fotos para presentacion California\Alto del Barco\20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5496" y="1108302"/>
            <a:ext cx="9144000" cy="4035198"/>
          </a:xfrm>
          <a:prstGeom prst="rect">
            <a:avLst/>
          </a:prstGeom>
          <a:noFill/>
        </p:spPr>
      </p:pic>
      <p:sp>
        <p:nvSpPr>
          <p:cNvPr id="5" name="4 Forma libre"/>
          <p:cNvSpPr/>
          <p:nvPr/>
        </p:nvSpPr>
        <p:spPr>
          <a:xfrm>
            <a:off x="1331641" y="1815666"/>
            <a:ext cx="1662545" cy="1257300"/>
          </a:xfrm>
          <a:custGeom>
            <a:avLst/>
            <a:gdLst>
              <a:gd name="connsiteX0" fmla="*/ 277091 w 1662545"/>
              <a:gd name="connsiteY0" fmla="*/ 872836 h 1676400"/>
              <a:gd name="connsiteX1" fmla="*/ 263236 w 1662545"/>
              <a:gd name="connsiteY1" fmla="*/ 1191491 h 1676400"/>
              <a:gd name="connsiteX2" fmla="*/ 193964 w 1662545"/>
              <a:gd name="connsiteY2" fmla="*/ 1330036 h 1676400"/>
              <a:gd name="connsiteX3" fmla="*/ 0 w 1662545"/>
              <a:gd name="connsiteY3" fmla="*/ 1413163 h 1676400"/>
              <a:gd name="connsiteX4" fmla="*/ 124691 w 1662545"/>
              <a:gd name="connsiteY4" fmla="*/ 1551709 h 1676400"/>
              <a:gd name="connsiteX5" fmla="*/ 346364 w 1662545"/>
              <a:gd name="connsiteY5" fmla="*/ 1662545 h 1676400"/>
              <a:gd name="connsiteX6" fmla="*/ 651164 w 1662545"/>
              <a:gd name="connsiteY6" fmla="*/ 1676400 h 1676400"/>
              <a:gd name="connsiteX7" fmla="*/ 886691 w 1662545"/>
              <a:gd name="connsiteY7" fmla="*/ 1510145 h 1676400"/>
              <a:gd name="connsiteX8" fmla="*/ 1108364 w 1662545"/>
              <a:gd name="connsiteY8" fmla="*/ 1537854 h 1676400"/>
              <a:gd name="connsiteX9" fmla="*/ 1288473 w 1662545"/>
              <a:gd name="connsiteY9" fmla="*/ 1440872 h 1676400"/>
              <a:gd name="connsiteX10" fmla="*/ 1413164 w 1662545"/>
              <a:gd name="connsiteY10" fmla="*/ 1427018 h 1676400"/>
              <a:gd name="connsiteX11" fmla="*/ 1524000 w 1662545"/>
              <a:gd name="connsiteY11" fmla="*/ 1330036 h 1676400"/>
              <a:gd name="connsiteX12" fmla="*/ 1482436 w 1662545"/>
              <a:gd name="connsiteY12" fmla="*/ 1191491 h 1676400"/>
              <a:gd name="connsiteX13" fmla="*/ 1413164 w 1662545"/>
              <a:gd name="connsiteY13" fmla="*/ 1066800 h 1676400"/>
              <a:gd name="connsiteX14" fmla="*/ 1371600 w 1662545"/>
              <a:gd name="connsiteY14" fmla="*/ 969818 h 1676400"/>
              <a:gd name="connsiteX15" fmla="*/ 1413164 w 1662545"/>
              <a:gd name="connsiteY15" fmla="*/ 817418 h 1676400"/>
              <a:gd name="connsiteX16" fmla="*/ 1524000 w 1662545"/>
              <a:gd name="connsiteY16" fmla="*/ 692727 h 1676400"/>
              <a:gd name="connsiteX17" fmla="*/ 1551709 w 1662545"/>
              <a:gd name="connsiteY17" fmla="*/ 581891 h 1676400"/>
              <a:gd name="connsiteX18" fmla="*/ 1620982 w 1662545"/>
              <a:gd name="connsiteY18" fmla="*/ 484909 h 1676400"/>
              <a:gd name="connsiteX19" fmla="*/ 1662545 w 1662545"/>
              <a:gd name="connsiteY19" fmla="*/ 415636 h 1676400"/>
              <a:gd name="connsiteX20" fmla="*/ 1648691 w 1662545"/>
              <a:gd name="connsiteY20" fmla="*/ 304800 h 1676400"/>
              <a:gd name="connsiteX21" fmla="*/ 1565564 w 1662545"/>
              <a:gd name="connsiteY21" fmla="*/ 277091 h 1676400"/>
              <a:gd name="connsiteX22" fmla="*/ 1440873 w 1662545"/>
              <a:gd name="connsiteY22" fmla="*/ 249382 h 1676400"/>
              <a:gd name="connsiteX23" fmla="*/ 1357745 w 1662545"/>
              <a:gd name="connsiteY23" fmla="*/ 249382 h 1676400"/>
              <a:gd name="connsiteX24" fmla="*/ 1343891 w 1662545"/>
              <a:gd name="connsiteY24" fmla="*/ 166254 h 1676400"/>
              <a:gd name="connsiteX25" fmla="*/ 1274618 w 1662545"/>
              <a:gd name="connsiteY25" fmla="*/ 152400 h 1676400"/>
              <a:gd name="connsiteX26" fmla="*/ 1177636 w 1662545"/>
              <a:gd name="connsiteY26" fmla="*/ 180109 h 1676400"/>
              <a:gd name="connsiteX27" fmla="*/ 1122218 w 1662545"/>
              <a:gd name="connsiteY27" fmla="*/ 166254 h 1676400"/>
              <a:gd name="connsiteX28" fmla="*/ 1122218 w 1662545"/>
              <a:gd name="connsiteY28" fmla="*/ 166254 h 1676400"/>
              <a:gd name="connsiteX29" fmla="*/ 955964 w 1662545"/>
              <a:gd name="connsiteY29" fmla="*/ 27709 h 1676400"/>
              <a:gd name="connsiteX30" fmla="*/ 928254 w 1662545"/>
              <a:gd name="connsiteY30" fmla="*/ 27709 h 1676400"/>
              <a:gd name="connsiteX31" fmla="*/ 900545 w 1662545"/>
              <a:gd name="connsiteY31" fmla="*/ 0 h 1676400"/>
              <a:gd name="connsiteX32" fmla="*/ 748145 w 1662545"/>
              <a:gd name="connsiteY32" fmla="*/ 96982 h 1676400"/>
              <a:gd name="connsiteX33" fmla="*/ 734291 w 1662545"/>
              <a:gd name="connsiteY33" fmla="*/ 152400 h 1676400"/>
              <a:gd name="connsiteX34" fmla="*/ 678873 w 1662545"/>
              <a:gd name="connsiteY34" fmla="*/ 235527 h 1676400"/>
              <a:gd name="connsiteX35" fmla="*/ 554182 w 1662545"/>
              <a:gd name="connsiteY35" fmla="*/ 235527 h 1676400"/>
              <a:gd name="connsiteX36" fmla="*/ 484909 w 1662545"/>
              <a:gd name="connsiteY36" fmla="*/ 249382 h 1676400"/>
              <a:gd name="connsiteX37" fmla="*/ 443345 w 1662545"/>
              <a:gd name="connsiteY37" fmla="*/ 249382 h 1676400"/>
              <a:gd name="connsiteX38" fmla="*/ 457200 w 1662545"/>
              <a:gd name="connsiteY38" fmla="*/ 387927 h 1676400"/>
              <a:gd name="connsiteX39" fmla="*/ 443345 w 1662545"/>
              <a:gd name="connsiteY39" fmla="*/ 540327 h 1676400"/>
              <a:gd name="connsiteX40" fmla="*/ 540327 w 1662545"/>
              <a:gd name="connsiteY40" fmla="*/ 609600 h 1676400"/>
              <a:gd name="connsiteX41" fmla="*/ 609600 w 1662545"/>
              <a:gd name="connsiteY41" fmla="*/ 678872 h 1676400"/>
              <a:gd name="connsiteX42" fmla="*/ 609600 w 1662545"/>
              <a:gd name="connsiteY42" fmla="*/ 678872 h 1676400"/>
              <a:gd name="connsiteX43" fmla="*/ 748145 w 1662545"/>
              <a:gd name="connsiteY43" fmla="*/ 762000 h 1676400"/>
              <a:gd name="connsiteX44" fmla="*/ 748145 w 1662545"/>
              <a:gd name="connsiteY44" fmla="*/ 817418 h 1676400"/>
              <a:gd name="connsiteX45" fmla="*/ 540327 w 1662545"/>
              <a:gd name="connsiteY45" fmla="*/ 748145 h 1676400"/>
              <a:gd name="connsiteX46" fmla="*/ 540327 w 1662545"/>
              <a:gd name="connsiteY46" fmla="*/ 748145 h 1676400"/>
              <a:gd name="connsiteX47" fmla="*/ 401782 w 1662545"/>
              <a:gd name="connsiteY47" fmla="*/ 789709 h 1676400"/>
              <a:gd name="connsiteX48" fmla="*/ 277091 w 1662545"/>
              <a:gd name="connsiteY48" fmla="*/ 87283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62545" h="1676400">
                <a:moveTo>
                  <a:pt x="277091" y="872836"/>
                </a:moveTo>
                <a:lnTo>
                  <a:pt x="263236" y="1191491"/>
                </a:lnTo>
                <a:lnTo>
                  <a:pt x="193964" y="1330036"/>
                </a:lnTo>
                <a:lnTo>
                  <a:pt x="0" y="1413163"/>
                </a:lnTo>
                <a:lnTo>
                  <a:pt x="124691" y="1551709"/>
                </a:lnTo>
                <a:lnTo>
                  <a:pt x="346364" y="1662545"/>
                </a:lnTo>
                <a:lnTo>
                  <a:pt x="651164" y="1676400"/>
                </a:lnTo>
                <a:lnTo>
                  <a:pt x="886691" y="1510145"/>
                </a:lnTo>
                <a:lnTo>
                  <a:pt x="1108364" y="1537854"/>
                </a:lnTo>
                <a:lnTo>
                  <a:pt x="1288473" y="1440872"/>
                </a:lnTo>
                <a:lnTo>
                  <a:pt x="1413164" y="1427018"/>
                </a:lnTo>
                <a:lnTo>
                  <a:pt x="1524000" y="1330036"/>
                </a:lnTo>
                <a:lnTo>
                  <a:pt x="1482436" y="1191491"/>
                </a:lnTo>
                <a:lnTo>
                  <a:pt x="1413164" y="1066800"/>
                </a:lnTo>
                <a:lnTo>
                  <a:pt x="1371600" y="969818"/>
                </a:lnTo>
                <a:lnTo>
                  <a:pt x="1413164" y="817418"/>
                </a:lnTo>
                <a:lnTo>
                  <a:pt x="1524000" y="692727"/>
                </a:lnTo>
                <a:lnTo>
                  <a:pt x="1551709" y="581891"/>
                </a:lnTo>
                <a:lnTo>
                  <a:pt x="1620982" y="484909"/>
                </a:lnTo>
                <a:lnTo>
                  <a:pt x="1662545" y="415636"/>
                </a:lnTo>
                <a:lnTo>
                  <a:pt x="1648691" y="304800"/>
                </a:lnTo>
                <a:lnTo>
                  <a:pt x="1565564" y="277091"/>
                </a:lnTo>
                <a:lnTo>
                  <a:pt x="1440873" y="249382"/>
                </a:lnTo>
                <a:lnTo>
                  <a:pt x="1357745" y="249382"/>
                </a:lnTo>
                <a:lnTo>
                  <a:pt x="1343891" y="166254"/>
                </a:lnTo>
                <a:lnTo>
                  <a:pt x="1274618" y="152400"/>
                </a:lnTo>
                <a:lnTo>
                  <a:pt x="1177636" y="180109"/>
                </a:lnTo>
                <a:lnTo>
                  <a:pt x="1122218" y="166254"/>
                </a:lnTo>
                <a:lnTo>
                  <a:pt x="1122218" y="166254"/>
                </a:lnTo>
                <a:lnTo>
                  <a:pt x="955964" y="27709"/>
                </a:lnTo>
                <a:lnTo>
                  <a:pt x="928254" y="27709"/>
                </a:lnTo>
                <a:lnTo>
                  <a:pt x="900545" y="0"/>
                </a:lnTo>
                <a:lnTo>
                  <a:pt x="748145" y="96982"/>
                </a:lnTo>
                <a:lnTo>
                  <a:pt x="734291" y="152400"/>
                </a:lnTo>
                <a:lnTo>
                  <a:pt x="678873" y="235527"/>
                </a:lnTo>
                <a:lnTo>
                  <a:pt x="554182" y="235527"/>
                </a:lnTo>
                <a:lnTo>
                  <a:pt x="484909" y="249382"/>
                </a:lnTo>
                <a:lnTo>
                  <a:pt x="443345" y="249382"/>
                </a:lnTo>
                <a:lnTo>
                  <a:pt x="457200" y="387927"/>
                </a:lnTo>
                <a:lnTo>
                  <a:pt x="443345" y="540327"/>
                </a:lnTo>
                <a:lnTo>
                  <a:pt x="540327" y="609600"/>
                </a:lnTo>
                <a:lnTo>
                  <a:pt x="609600" y="678872"/>
                </a:lnTo>
                <a:lnTo>
                  <a:pt x="609600" y="678872"/>
                </a:lnTo>
                <a:lnTo>
                  <a:pt x="748145" y="762000"/>
                </a:lnTo>
                <a:lnTo>
                  <a:pt x="748145" y="817418"/>
                </a:lnTo>
                <a:lnTo>
                  <a:pt x="540327" y="748145"/>
                </a:lnTo>
                <a:lnTo>
                  <a:pt x="540327" y="748145"/>
                </a:lnTo>
                <a:lnTo>
                  <a:pt x="401782" y="789709"/>
                </a:lnTo>
                <a:lnTo>
                  <a:pt x="277091" y="87283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 descr="C:\Users\fbrunet\Desktop\Fotos para presentacion California\Alto del Barco\2 201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08302"/>
            <a:ext cx="9144000" cy="4035198"/>
          </a:xfrm>
          <a:prstGeom prst="rect">
            <a:avLst/>
          </a:prstGeom>
          <a:noFill/>
        </p:spPr>
      </p:pic>
      <p:sp>
        <p:nvSpPr>
          <p:cNvPr id="5" name="4 Forma libre"/>
          <p:cNvSpPr/>
          <p:nvPr/>
        </p:nvSpPr>
        <p:spPr>
          <a:xfrm>
            <a:off x="1331641" y="1761660"/>
            <a:ext cx="1662545" cy="1257300"/>
          </a:xfrm>
          <a:custGeom>
            <a:avLst/>
            <a:gdLst>
              <a:gd name="connsiteX0" fmla="*/ 277091 w 1662545"/>
              <a:gd name="connsiteY0" fmla="*/ 872836 h 1676400"/>
              <a:gd name="connsiteX1" fmla="*/ 263236 w 1662545"/>
              <a:gd name="connsiteY1" fmla="*/ 1191491 h 1676400"/>
              <a:gd name="connsiteX2" fmla="*/ 193964 w 1662545"/>
              <a:gd name="connsiteY2" fmla="*/ 1330036 h 1676400"/>
              <a:gd name="connsiteX3" fmla="*/ 0 w 1662545"/>
              <a:gd name="connsiteY3" fmla="*/ 1413163 h 1676400"/>
              <a:gd name="connsiteX4" fmla="*/ 124691 w 1662545"/>
              <a:gd name="connsiteY4" fmla="*/ 1551709 h 1676400"/>
              <a:gd name="connsiteX5" fmla="*/ 346364 w 1662545"/>
              <a:gd name="connsiteY5" fmla="*/ 1662545 h 1676400"/>
              <a:gd name="connsiteX6" fmla="*/ 651164 w 1662545"/>
              <a:gd name="connsiteY6" fmla="*/ 1676400 h 1676400"/>
              <a:gd name="connsiteX7" fmla="*/ 886691 w 1662545"/>
              <a:gd name="connsiteY7" fmla="*/ 1510145 h 1676400"/>
              <a:gd name="connsiteX8" fmla="*/ 1108364 w 1662545"/>
              <a:gd name="connsiteY8" fmla="*/ 1537854 h 1676400"/>
              <a:gd name="connsiteX9" fmla="*/ 1288473 w 1662545"/>
              <a:gd name="connsiteY9" fmla="*/ 1440872 h 1676400"/>
              <a:gd name="connsiteX10" fmla="*/ 1413164 w 1662545"/>
              <a:gd name="connsiteY10" fmla="*/ 1427018 h 1676400"/>
              <a:gd name="connsiteX11" fmla="*/ 1524000 w 1662545"/>
              <a:gd name="connsiteY11" fmla="*/ 1330036 h 1676400"/>
              <a:gd name="connsiteX12" fmla="*/ 1482436 w 1662545"/>
              <a:gd name="connsiteY12" fmla="*/ 1191491 h 1676400"/>
              <a:gd name="connsiteX13" fmla="*/ 1413164 w 1662545"/>
              <a:gd name="connsiteY13" fmla="*/ 1066800 h 1676400"/>
              <a:gd name="connsiteX14" fmla="*/ 1371600 w 1662545"/>
              <a:gd name="connsiteY14" fmla="*/ 969818 h 1676400"/>
              <a:gd name="connsiteX15" fmla="*/ 1413164 w 1662545"/>
              <a:gd name="connsiteY15" fmla="*/ 817418 h 1676400"/>
              <a:gd name="connsiteX16" fmla="*/ 1524000 w 1662545"/>
              <a:gd name="connsiteY16" fmla="*/ 692727 h 1676400"/>
              <a:gd name="connsiteX17" fmla="*/ 1551709 w 1662545"/>
              <a:gd name="connsiteY17" fmla="*/ 581891 h 1676400"/>
              <a:gd name="connsiteX18" fmla="*/ 1620982 w 1662545"/>
              <a:gd name="connsiteY18" fmla="*/ 484909 h 1676400"/>
              <a:gd name="connsiteX19" fmla="*/ 1662545 w 1662545"/>
              <a:gd name="connsiteY19" fmla="*/ 415636 h 1676400"/>
              <a:gd name="connsiteX20" fmla="*/ 1648691 w 1662545"/>
              <a:gd name="connsiteY20" fmla="*/ 304800 h 1676400"/>
              <a:gd name="connsiteX21" fmla="*/ 1565564 w 1662545"/>
              <a:gd name="connsiteY21" fmla="*/ 277091 h 1676400"/>
              <a:gd name="connsiteX22" fmla="*/ 1440873 w 1662545"/>
              <a:gd name="connsiteY22" fmla="*/ 249382 h 1676400"/>
              <a:gd name="connsiteX23" fmla="*/ 1357745 w 1662545"/>
              <a:gd name="connsiteY23" fmla="*/ 249382 h 1676400"/>
              <a:gd name="connsiteX24" fmla="*/ 1343891 w 1662545"/>
              <a:gd name="connsiteY24" fmla="*/ 166254 h 1676400"/>
              <a:gd name="connsiteX25" fmla="*/ 1274618 w 1662545"/>
              <a:gd name="connsiteY25" fmla="*/ 152400 h 1676400"/>
              <a:gd name="connsiteX26" fmla="*/ 1177636 w 1662545"/>
              <a:gd name="connsiteY26" fmla="*/ 180109 h 1676400"/>
              <a:gd name="connsiteX27" fmla="*/ 1122218 w 1662545"/>
              <a:gd name="connsiteY27" fmla="*/ 166254 h 1676400"/>
              <a:gd name="connsiteX28" fmla="*/ 1122218 w 1662545"/>
              <a:gd name="connsiteY28" fmla="*/ 166254 h 1676400"/>
              <a:gd name="connsiteX29" fmla="*/ 955964 w 1662545"/>
              <a:gd name="connsiteY29" fmla="*/ 27709 h 1676400"/>
              <a:gd name="connsiteX30" fmla="*/ 928254 w 1662545"/>
              <a:gd name="connsiteY30" fmla="*/ 27709 h 1676400"/>
              <a:gd name="connsiteX31" fmla="*/ 900545 w 1662545"/>
              <a:gd name="connsiteY31" fmla="*/ 0 h 1676400"/>
              <a:gd name="connsiteX32" fmla="*/ 748145 w 1662545"/>
              <a:gd name="connsiteY32" fmla="*/ 96982 h 1676400"/>
              <a:gd name="connsiteX33" fmla="*/ 734291 w 1662545"/>
              <a:gd name="connsiteY33" fmla="*/ 152400 h 1676400"/>
              <a:gd name="connsiteX34" fmla="*/ 678873 w 1662545"/>
              <a:gd name="connsiteY34" fmla="*/ 235527 h 1676400"/>
              <a:gd name="connsiteX35" fmla="*/ 554182 w 1662545"/>
              <a:gd name="connsiteY35" fmla="*/ 235527 h 1676400"/>
              <a:gd name="connsiteX36" fmla="*/ 484909 w 1662545"/>
              <a:gd name="connsiteY36" fmla="*/ 249382 h 1676400"/>
              <a:gd name="connsiteX37" fmla="*/ 443345 w 1662545"/>
              <a:gd name="connsiteY37" fmla="*/ 249382 h 1676400"/>
              <a:gd name="connsiteX38" fmla="*/ 457200 w 1662545"/>
              <a:gd name="connsiteY38" fmla="*/ 387927 h 1676400"/>
              <a:gd name="connsiteX39" fmla="*/ 443345 w 1662545"/>
              <a:gd name="connsiteY39" fmla="*/ 540327 h 1676400"/>
              <a:gd name="connsiteX40" fmla="*/ 540327 w 1662545"/>
              <a:gd name="connsiteY40" fmla="*/ 609600 h 1676400"/>
              <a:gd name="connsiteX41" fmla="*/ 609600 w 1662545"/>
              <a:gd name="connsiteY41" fmla="*/ 678872 h 1676400"/>
              <a:gd name="connsiteX42" fmla="*/ 609600 w 1662545"/>
              <a:gd name="connsiteY42" fmla="*/ 678872 h 1676400"/>
              <a:gd name="connsiteX43" fmla="*/ 748145 w 1662545"/>
              <a:gd name="connsiteY43" fmla="*/ 762000 h 1676400"/>
              <a:gd name="connsiteX44" fmla="*/ 748145 w 1662545"/>
              <a:gd name="connsiteY44" fmla="*/ 817418 h 1676400"/>
              <a:gd name="connsiteX45" fmla="*/ 540327 w 1662545"/>
              <a:gd name="connsiteY45" fmla="*/ 748145 h 1676400"/>
              <a:gd name="connsiteX46" fmla="*/ 540327 w 1662545"/>
              <a:gd name="connsiteY46" fmla="*/ 748145 h 1676400"/>
              <a:gd name="connsiteX47" fmla="*/ 401782 w 1662545"/>
              <a:gd name="connsiteY47" fmla="*/ 789709 h 1676400"/>
              <a:gd name="connsiteX48" fmla="*/ 277091 w 1662545"/>
              <a:gd name="connsiteY48" fmla="*/ 87283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62545" h="1676400">
                <a:moveTo>
                  <a:pt x="277091" y="872836"/>
                </a:moveTo>
                <a:lnTo>
                  <a:pt x="263236" y="1191491"/>
                </a:lnTo>
                <a:lnTo>
                  <a:pt x="193964" y="1330036"/>
                </a:lnTo>
                <a:lnTo>
                  <a:pt x="0" y="1413163"/>
                </a:lnTo>
                <a:lnTo>
                  <a:pt x="124691" y="1551709"/>
                </a:lnTo>
                <a:lnTo>
                  <a:pt x="346364" y="1662545"/>
                </a:lnTo>
                <a:lnTo>
                  <a:pt x="651164" y="1676400"/>
                </a:lnTo>
                <a:lnTo>
                  <a:pt x="886691" y="1510145"/>
                </a:lnTo>
                <a:lnTo>
                  <a:pt x="1108364" y="1537854"/>
                </a:lnTo>
                <a:lnTo>
                  <a:pt x="1288473" y="1440872"/>
                </a:lnTo>
                <a:lnTo>
                  <a:pt x="1413164" y="1427018"/>
                </a:lnTo>
                <a:lnTo>
                  <a:pt x="1524000" y="1330036"/>
                </a:lnTo>
                <a:lnTo>
                  <a:pt x="1482436" y="1191491"/>
                </a:lnTo>
                <a:lnTo>
                  <a:pt x="1413164" y="1066800"/>
                </a:lnTo>
                <a:lnTo>
                  <a:pt x="1371600" y="969818"/>
                </a:lnTo>
                <a:lnTo>
                  <a:pt x="1413164" y="817418"/>
                </a:lnTo>
                <a:lnTo>
                  <a:pt x="1524000" y="692727"/>
                </a:lnTo>
                <a:lnTo>
                  <a:pt x="1551709" y="581891"/>
                </a:lnTo>
                <a:lnTo>
                  <a:pt x="1620982" y="484909"/>
                </a:lnTo>
                <a:lnTo>
                  <a:pt x="1662545" y="415636"/>
                </a:lnTo>
                <a:lnTo>
                  <a:pt x="1648691" y="304800"/>
                </a:lnTo>
                <a:lnTo>
                  <a:pt x="1565564" y="277091"/>
                </a:lnTo>
                <a:lnTo>
                  <a:pt x="1440873" y="249382"/>
                </a:lnTo>
                <a:lnTo>
                  <a:pt x="1357745" y="249382"/>
                </a:lnTo>
                <a:lnTo>
                  <a:pt x="1343891" y="166254"/>
                </a:lnTo>
                <a:lnTo>
                  <a:pt x="1274618" y="152400"/>
                </a:lnTo>
                <a:lnTo>
                  <a:pt x="1177636" y="180109"/>
                </a:lnTo>
                <a:lnTo>
                  <a:pt x="1122218" y="166254"/>
                </a:lnTo>
                <a:lnTo>
                  <a:pt x="1122218" y="166254"/>
                </a:lnTo>
                <a:lnTo>
                  <a:pt x="955964" y="27709"/>
                </a:lnTo>
                <a:lnTo>
                  <a:pt x="928254" y="27709"/>
                </a:lnTo>
                <a:lnTo>
                  <a:pt x="900545" y="0"/>
                </a:lnTo>
                <a:lnTo>
                  <a:pt x="748145" y="96982"/>
                </a:lnTo>
                <a:lnTo>
                  <a:pt x="734291" y="152400"/>
                </a:lnTo>
                <a:lnTo>
                  <a:pt x="678873" y="235527"/>
                </a:lnTo>
                <a:lnTo>
                  <a:pt x="554182" y="235527"/>
                </a:lnTo>
                <a:lnTo>
                  <a:pt x="484909" y="249382"/>
                </a:lnTo>
                <a:lnTo>
                  <a:pt x="443345" y="249382"/>
                </a:lnTo>
                <a:lnTo>
                  <a:pt x="457200" y="387927"/>
                </a:lnTo>
                <a:lnTo>
                  <a:pt x="443345" y="540327"/>
                </a:lnTo>
                <a:lnTo>
                  <a:pt x="540327" y="609600"/>
                </a:lnTo>
                <a:lnTo>
                  <a:pt x="609600" y="678872"/>
                </a:lnTo>
                <a:lnTo>
                  <a:pt x="609600" y="678872"/>
                </a:lnTo>
                <a:lnTo>
                  <a:pt x="748145" y="762000"/>
                </a:lnTo>
                <a:lnTo>
                  <a:pt x="748145" y="817418"/>
                </a:lnTo>
                <a:lnTo>
                  <a:pt x="540327" y="748145"/>
                </a:lnTo>
                <a:lnTo>
                  <a:pt x="540327" y="748145"/>
                </a:lnTo>
                <a:lnTo>
                  <a:pt x="401782" y="789709"/>
                </a:lnTo>
                <a:lnTo>
                  <a:pt x="277091" y="87283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850900"/>
            <a:ext cx="8229600" cy="85725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s-CL" dirty="0" smtClean="0"/>
              <a:t>CHILE</a:t>
            </a:r>
            <a:endParaRPr lang="es-CL" dirty="0"/>
          </a:p>
        </p:txBody>
      </p:sp>
      <p:pic>
        <p:nvPicPr>
          <p:cNvPr id="9" name="Picture 3" descr="C:\Users\fbrunet\Desktop\palta_has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89045" y="3344779"/>
            <a:ext cx="2954956" cy="1422484"/>
          </a:xfrm>
          <a:prstGeom prst="rect">
            <a:avLst/>
          </a:prstGeom>
          <a:noFill/>
        </p:spPr>
      </p:pic>
      <p:pic>
        <p:nvPicPr>
          <p:cNvPr id="66564" name="Picture 4" descr="http://www.losmejoresdestinos.com/destinos/chile/mapa_regiones_chile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11760" y="0"/>
            <a:ext cx="3024336" cy="4963681"/>
          </a:xfrm>
          <a:prstGeom prst="rect">
            <a:avLst/>
          </a:prstGeom>
          <a:noFill/>
        </p:spPr>
      </p:pic>
      <p:sp>
        <p:nvSpPr>
          <p:cNvPr id="6" name="5 Elipse"/>
          <p:cNvSpPr/>
          <p:nvPr/>
        </p:nvSpPr>
        <p:spPr>
          <a:xfrm>
            <a:off x="3635896" y="1707654"/>
            <a:ext cx="360040" cy="594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4211966" y="2433251"/>
            <a:ext cx="5854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CHILE</a:t>
            </a:r>
            <a:endParaRPr lang="es-CL" dirty="0"/>
          </a:p>
        </p:txBody>
      </p:sp>
      <p:pic>
        <p:nvPicPr>
          <p:cNvPr id="8" name="Picture 4" descr="Archivo:Flag of Chile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93721" y="1385197"/>
            <a:ext cx="1833045" cy="916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2685418"/>
              </p:ext>
            </p:extLst>
          </p:nvPr>
        </p:nvGraphicFramePr>
        <p:xfrm>
          <a:off x="0" y="1858849"/>
          <a:ext cx="3555999" cy="967265"/>
        </p:xfrm>
        <a:graphic>
          <a:graphicData uri="http://schemas.openxmlformats.org/drawingml/2006/table">
            <a:tbl>
              <a:tblPr/>
              <a:tblGrid>
                <a:gridCol w="898559"/>
                <a:gridCol w="697817"/>
                <a:gridCol w="1175774"/>
                <a:gridCol w="783849"/>
              </a:tblGrid>
              <a:tr h="15001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Huerto 3   6x3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5001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Duke 7 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D-9 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Toro Canon 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Dusa 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604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2.751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4.976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3.284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3.307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8604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15.111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18.363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19.567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22.366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001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 descr="C:\Users\fbrunet\Desktop\Fotos para presentacion California\Alto del Barco\2014, 24 de juli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40351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4 Forma libre"/>
          <p:cNvSpPr/>
          <p:nvPr/>
        </p:nvSpPr>
        <p:spPr>
          <a:xfrm>
            <a:off x="1325280" y="640804"/>
            <a:ext cx="1662545" cy="1257300"/>
          </a:xfrm>
          <a:custGeom>
            <a:avLst/>
            <a:gdLst>
              <a:gd name="connsiteX0" fmla="*/ 277091 w 1662545"/>
              <a:gd name="connsiteY0" fmla="*/ 872836 h 1676400"/>
              <a:gd name="connsiteX1" fmla="*/ 263236 w 1662545"/>
              <a:gd name="connsiteY1" fmla="*/ 1191491 h 1676400"/>
              <a:gd name="connsiteX2" fmla="*/ 193964 w 1662545"/>
              <a:gd name="connsiteY2" fmla="*/ 1330036 h 1676400"/>
              <a:gd name="connsiteX3" fmla="*/ 0 w 1662545"/>
              <a:gd name="connsiteY3" fmla="*/ 1413163 h 1676400"/>
              <a:gd name="connsiteX4" fmla="*/ 124691 w 1662545"/>
              <a:gd name="connsiteY4" fmla="*/ 1551709 h 1676400"/>
              <a:gd name="connsiteX5" fmla="*/ 346364 w 1662545"/>
              <a:gd name="connsiteY5" fmla="*/ 1662545 h 1676400"/>
              <a:gd name="connsiteX6" fmla="*/ 651164 w 1662545"/>
              <a:gd name="connsiteY6" fmla="*/ 1676400 h 1676400"/>
              <a:gd name="connsiteX7" fmla="*/ 886691 w 1662545"/>
              <a:gd name="connsiteY7" fmla="*/ 1510145 h 1676400"/>
              <a:gd name="connsiteX8" fmla="*/ 1108364 w 1662545"/>
              <a:gd name="connsiteY8" fmla="*/ 1537854 h 1676400"/>
              <a:gd name="connsiteX9" fmla="*/ 1288473 w 1662545"/>
              <a:gd name="connsiteY9" fmla="*/ 1440872 h 1676400"/>
              <a:gd name="connsiteX10" fmla="*/ 1413164 w 1662545"/>
              <a:gd name="connsiteY10" fmla="*/ 1427018 h 1676400"/>
              <a:gd name="connsiteX11" fmla="*/ 1524000 w 1662545"/>
              <a:gd name="connsiteY11" fmla="*/ 1330036 h 1676400"/>
              <a:gd name="connsiteX12" fmla="*/ 1482436 w 1662545"/>
              <a:gd name="connsiteY12" fmla="*/ 1191491 h 1676400"/>
              <a:gd name="connsiteX13" fmla="*/ 1413164 w 1662545"/>
              <a:gd name="connsiteY13" fmla="*/ 1066800 h 1676400"/>
              <a:gd name="connsiteX14" fmla="*/ 1371600 w 1662545"/>
              <a:gd name="connsiteY14" fmla="*/ 969818 h 1676400"/>
              <a:gd name="connsiteX15" fmla="*/ 1413164 w 1662545"/>
              <a:gd name="connsiteY15" fmla="*/ 817418 h 1676400"/>
              <a:gd name="connsiteX16" fmla="*/ 1524000 w 1662545"/>
              <a:gd name="connsiteY16" fmla="*/ 692727 h 1676400"/>
              <a:gd name="connsiteX17" fmla="*/ 1551709 w 1662545"/>
              <a:gd name="connsiteY17" fmla="*/ 581891 h 1676400"/>
              <a:gd name="connsiteX18" fmla="*/ 1620982 w 1662545"/>
              <a:gd name="connsiteY18" fmla="*/ 484909 h 1676400"/>
              <a:gd name="connsiteX19" fmla="*/ 1662545 w 1662545"/>
              <a:gd name="connsiteY19" fmla="*/ 415636 h 1676400"/>
              <a:gd name="connsiteX20" fmla="*/ 1648691 w 1662545"/>
              <a:gd name="connsiteY20" fmla="*/ 304800 h 1676400"/>
              <a:gd name="connsiteX21" fmla="*/ 1565564 w 1662545"/>
              <a:gd name="connsiteY21" fmla="*/ 277091 h 1676400"/>
              <a:gd name="connsiteX22" fmla="*/ 1440873 w 1662545"/>
              <a:gd name="connsiteY22" fmla="*/ 249382 h 1676400"/>
              <a:gd name="connsiteX23" fmla="*/ 1357745 w 1662545"/>
              <a:gd name="connsiteY23" fmla="*/ 249382 h 1676400"/>
              <a:gd name="connsiteX24" fmla="*/ 1343891 w 1662545"/>
              <a:gd name="connsiteY24" fmla="*/ 166254 h 1676400"/>
              <a:gd name="connsiteX25" fmla="*/ 1274618 w 1662545"/>
              <a:gd name="connsiteY25" fmla="*/ 152400 h 1676400"/>
              <a:gd name="connsiteX26" fmla="*/ 1177636 w 1662545"/>
              <a:gd name="connsiteY26" fmla="*/ 180109 h 1676400"/>
              <a:gd name="connsiteX27" fmla="*/ 1122218 w 1662545"/>
              <a:gd name="connsiteY27" fmla="*/ 166254 h 1676400"/>
              <a:gd name="connsiteX28" fmla="*/ 1122218 w 1662545"/>
              <a:gd name="connsiteY28" fmla="*/ 166254 h 1676400"/>
              <a:gd name="connsiteX29" fmla="*/ 955964 w 1662545"/>
              <a:gd name="connsiteY29" fmla="*/ 27709 h 1676400"/>
              <a:gd name="connsiteX30" fmla="*/ 928254 w 1662545"/>
              <a:gd name="connsiteY30" fmla="*/ 27709 h 1676400"/>
              <a:gd name="connsiteX31" fmla="*/ 900545 w 1662545"/>
              <a:gd name="connsiteY31" fmla="*/ 0 h 1676400"/>
              <a:gd name="connsiteX32" fmla="*/ 748145 w 1662545"/>
              <a:gd name="connsiteY32" fmla="*/ 96982 h 1676400"/>
              <a:gd name="connsiteX33" fmla="*/ 734291 w 1662545"/>
              <a:gd name="connsiteY33" fmla="*/ 152400 h 1676400"/>
              <a:gd name="connsiteX34" fmla="*/ 678873 w 1662545"/>
              <a:gd name="connsiteY34" fmla="*/ 235527 h 1676400"/>
              <a:gd name="connsiteX35" fmla="*/ 554182 w 1662545"/>
              <a:gd name="connsiteY35" fmla="*/ 235527 h 1676400"/>
              <a:gd name="connsiteX36" fmla="*/ 484909 w 1662545"/>
              <a:gd name="connsiteY36" fmla="*/ 249382 h 1676400"/>
              <a:gd name="connsiteX37" fmla="*/ 443345 w 1662545"/>
              <a:gd name="connsiteY37" fmla="*/ 249382 h 1676400"/>
              <a:gd name="connsiteX38" fmla="*/ 457200 w 1662545"/>
              <a:gd name="connsiteY38" fmla="*/ 387927 h 1676400"/>
              <a:gd name="connsiteX39" fmla="*/ 443345 w 1662545"/>
              <a:gd name="connsiteY39" fmla="*/ 540327 h 1676400"/>
              <a:gd name="connsiteX40" fmla="*/ 540327 w 1662545"/>
              <a:gd name="connsiteY40" fmla="*/ 609600 h 1676400"/>
              <a:gd name="connsiteX41" fmla="*/ 609600 w 1662545"/>
              <a:gd name="connsiteY41" fmla="*/ 678872 h 1676400"/>
              <a:gd name="connsiteX42" fmla="*/ 609600 w 1662545"/>
              <a:gd name="connsiteY42" fmla="*/ 678872 h 1676400"/>
              <a:gd name="connsiteX43" fmla="*/ 748145 w 1662545"/>
              <a:gd name="connsiteY43" fmla="*/ 762000 h 1676400"/>
              <a:gd name="connsiteX44" fmla="*/ 748145 w 1662545"/>
              <a:gd name="connsiteY44" fmla="*/ 817418 h 1676400"/>
              <a:gd name="connsiteX45" fmla="*/ 540327 w 1662545"/>
              <a:gd name="connsiteY45" fmla="*/ 748145 h 1676400"/>
              <a:gd name="connsiteX46" fmla="*/ 540327 w 1662545"/>
              <a:gd name="connsiteY46" fmla="*/ 748145 h 1676400"/>
              <a:gd name="connsiteX47" fmla="*/ 401782 w 1662545"/>
              <a:gd name="connsiteY47" fmla="*/ 789709 h 1676400"/>
              <a:gd name="connsiteX48" fmla="*/ 277091 w 1662545"/>
              <a:gd name="connsiteY48" fmla="*/ 87283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62545" h="1676400">
                <a:moveTo>
                  <a:pt x="277091" y="872836"/>
                </a:moveTo>
                <a:lnTo>
                  <a:pt x="263236" y="1191491"/>
                </a:lnTo>
                <a:lnTo>
                  <a:pt x="193964" y="1330036"/>
                </a:lnTo>
                <a:lnTo>
                  <a:pt x="0" y="1413163"/>
                </a:lnTo>
                <a:lnTo>
                  <a:pt x="124691" y="1551709"/>
                </a:lnTo>
                <a:lnTo>
                  <a:pt x="346364" y="1662545"/>
                </a:lnTo>
                <a:lnTo>
                  <a:pt x="651164" y="1676400"/>
                </a:lnTo>
                <a:lnTo>
                  <a:pt x="886691" y="1510145"/>
                </a:lnTo>
                <a:lnTo>
                  <a:pt x="1108364" y="1537854"/>
                </a:lnTo>
                <a:lnTo>
                  <a:pt x="1288473" y="1440872"/>
                </a:lnTo>
                <a:lnTo>
                  <a:pt x="1413164" y="1427018"/>
                </a:lnTo>
                <a:lnTo>
                  <a:pt x="1524000" y="1330036"/>
                </a:lnTo>
                <a:lnTo>
                  <a:pt x="1482436" y="1191491"/>
                </a:lnTo>
                <a:lnTo>
                  <a:pt x="1413164" y="1066800"/>
                </a:lnTo>
                <a:lnTo>
                  <a:pt x="1371600" y="969818"/>
                </a:lnTo>
                <a:lnTo>
                  <a:pt x="1413164" y="817418"/>
                </a:lnTo>
                <a:lnTo>
                  <a:pt x="1524000" y="692727"/>
                </a:lnTo>
                <a:lnTo>
                  <a:pt x="1551709" y="581891"/>
                </a:lnTo>
                <a:lnTo>
                  <a:pt x="1620982" y="484909"/>
                </a:lnTo>
                <a:lnTo>
                  <a:pt x="1662545" y="415636"/>
                </a:lnTo>
                <a:lnTo>
                  <a:pt x="1648691" y="304800"/>
                </a:lnTo>
                <a:lnTo>
                  <a:pt x="1565564" y="277091"/>
                </a:lnTo>
                <a:lnTo>
                  <a:pt x="1440873" y="249382"/>
                </a:lnTo>
                <a:lnTo>
                  <a:pt x="1357745" y="249382"/>
                </a:lnTo>
                <a:lnTo>
                  <a:pt x="1343891" y="166254"/>
                </a:lnTo>
                <a:lnTo>
                  <a:pt x="1274618" y="152400"/>
                </a:lnTo>
                <a:lnTo>
                  <a:pt x="1177636" y="180109"/>
                </a:lnTo>
                <a:lnTo>
                  <a:pt x="1122218" y="166254"/>
                </a:lnTo>
                <a:lnTo>
                  <a:pt x="1122218" y="166254"/>
                </a:lnTo>
                <a:lnTo>
                  <a:pt x="955964" y="27709"/>
                </a:lnTo>
                <a:lnTo>
                  <a:pt x="928254" y="27709"/>
                </a:lnTo>
                <a:lnTo>
                  <a:pt x="900545" y="0"/>
                </a:lnTo>
                <a:lnTo>
                  <a:pt x="748145" y="96982"/>
                </a:lnTo>
                <a:lnTo>
                  <a:pt x="734291" y="152400"/>
                </a:lnTo>
                <a:lnTo>
                  <a:pt x="678873" y="235527"/>
                </a:lnTo>
                <a:lnTo>
                  <a:pt x="554182" y="235527"/>
                </a:lnTo>
                <a:lnTo>
                  <a:pt x="484909" y="249382"/>
                </a:lnTo>
                <a:lnTo>
                  <a:pt x="443345" y="249382"/>
                </a:lnTo>
                <a:lnTo>
                  <a:pt x="457200" y="387927"/>
                </a:lnTo>
                <a:lnTo>
                  <a:pt x="443345" y="540327"/>
                </a:lnTo>
                <a:lnTo>
                  <a:pt x="540327" y="609600"/>
                </a:lnTo>
                <a:lnTo>
                  <a:pt x="609600" y="678872"/>
                </a:lnTo>
                <a:lnTo>
                  <a:pt x="609600" y="678872"/>
                </a:lnTo>
                <a:lnTo>
                  <a:pt x="748145" y="762000"/>
                </a:lnTo>
                <a:lnTo>
                  <a:pt x="748145" y="817418"/>
                </a:lnTo>
                <a:lnTo>
                  <a:pt x="540327" y="748145"/>
                </a:lnTo>
                <a:lnTo>
                  <a:pt x="540327" y="748145"/>
                </a:lnTo>
                <a:lnTo>
                  <a:pt x="401782" y="789709"/>
                </a:lnTo>
                <a:lnTo>
                  <a:pt x="277091" y="87283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688763"/>
              </p:ext>
            </p:extLst>
          </p:nvPr>
        </p:nvGraphicFramePr>
        <p:xfrm>
          <a:off x="4499993" y="127389"/>
          <a:ext cx="3898901" cy="1296145"/>
        </p:xfrm>
        <a:graphic>
          <a:graphicData uri="http://schemas.openxmlformats.org/drawingml/2006/table">
            <a:tbl>
              <a:tblPr/>
              <a:tblGrid>
                <a:gridCol w="486171"/>
                <a:gridCol w="695892"/>
                <a:gridCol w="1172530"/>
                <a:gridCol w="781687"/>
                <a:gridCol w="762621"/>
              </a:tblGrid>
              <a:tr h="169907">
                <a:tc>
                  <a:txBody>
                    <a:bodyPr/>
                    <a:lstStyle/>
                    <a:p>
                      <a:pPr algn="ctr" fontAlgn="b"/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Huerto 3   </a:t>
                      </a:r>
                      <a:r>
                        <a:rPr lang="es-CL" sz="9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6x3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318777">
                <a:tc>
                  <a:txBody>
                    <a:bodyPr/>
                    <a:lstStyle/>
                    <a:p>
                      <a:pPr algn="ctr" fontAlgn="b"/>
                      <a:endParaRPr lang="es-CL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Duke 7 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D-9 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kilos/ha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Toro </a:t>
                      </a:r>
                      <a:r>
                        <a:rPr lang="es-CL" sz="9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Canyon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Kilos/ha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Dusa</a:t>
                      </a:r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Kilos/ha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777"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2,751 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4,976 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3,284 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3,307 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8777"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15,111 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18,363 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19,567 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</a:t>
                      </a:r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22,366 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69907">
                <a:tc>
                  <a:txBody>
                    <a:bodyPr/>
                    <a:lstStyle/>
                    <a:p>
                      <a:pPr algn="ctr" fontAlgn="b"/>
                      <a:endParaRPr lang="es-CL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0" name="9 Conector recto de flecha"/>
          <p:cNvCxnSpPr/>
          <p:nvPr/>
        </p:nvCxnSpPr>
        <p:spPr>
          <a:xfrm flipH="1">
            <a:off x="2627784" y="883473"/>
            <a:ext cx="1800200" cy="27003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Elipse"/>
          <p:cNvSpPr/>
          <p:nvPr/>
        </p:nvSpPr>
        <p:spPr>
          <a:xfrm>
            <a:off x="4932040" y="1045491"/>
            <a:ext cx="3456384" cy="3240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Rectángulo"/>
          <p:cNvSpPr/>
          <p:nvPr/>
        </p:nvSpPr>
        <p:spPr>
          <a:xfrm>
            <a:off x="5724128" y="1477539"/>
            <a:ext cx="2808312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harvest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 descr="C:\Users\fbrunet\Desktop\Fotos para presentacion California\Alto del Barco\8 de marzo 201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08302"/>
            <a:ext cx="9144000" cy="4035198"/>
          </a:xfrm>
          <a:prstGeom prst="rect">
            <a:avLst/>
          </a:prstGeom>
          <a:noFill/>
        </p:spPr>
      </p:pic>
      <p:cxnSp>
        <p:nvCxnSpPr>
          <p:cNvPr id="6" name="5 Conector recto de flecha"/>
          <p:cNvCxnSpPr/>
          <p:nvPr/>
        </p:nvCxnSpPr>
        <p:spPr>
          <a:xfrm>
            <a:off x="251520" y="2625756"/>
            <a:ext cx="720080" cy="1620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V="1">
            <a:off x="1907704" y="3759882"/>
            <a:ext cx="72008" cy="3780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V="1">
            <a:off x="3203848" y="3759882"/>
            <a:ext cx="864096" cy="5400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5004048" y="2463738"/>
            <a:ext cx="1368152" cy="1620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fbrunet\Desktop\Fotos para presentacion California\Walter\Paltos 5\paltos 5 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4035198"/>
          </a:xfrm>
          <a:prstGeom prst="rect">
            <a:avLst/>
          </a:prstGeom>
          <a:noFill/>
        </p:spPr>
      </p:pic>
      <p:sp>
        <p:nvSpPr>
          <p:cNvPr id="6" name="5 Forma libre"/>
          <p:cNvSpPr/>
          <p:nvPr/>
        </p:nvSpPr>
        <p:spPr>
          <a:xfrm>
            <a:off x="1149927" y="17349"/>
            <a:ext cx="5430982" cy="4031673"/>
          </a:xfrm>
          <a:custGeom>
            <a:avLst/>
            <a:gdLst>
              <a:gd name="connsiteX0" fmla="*/ 2119746 w 5430982"/>
              <a:gd name="connsiteY0" fmla="*/ 27709 h 5375564"/>
              <a:gd name="connsiteX1" fmla="*/ 2008909 w 5430982"/>
              <a:gd name="connsiteY1" fmla="*/ 498764 h 5375564"/>
              <a:gd name="connsiteX2" fmla="*/ 1939637 w 5430982"/>
              <a:gd name="connsiteY2" fmla="*/ 762000 h 5375564"/>
              <a:gd name="connsiteX3" fmla="*/ 1870364 w 5430982"/>
              <a:gd name="connsiteY3" fmla="*/ 1080655 h 5375564"/>
              <a:gd name="connsiteX4" fmla="*/ 1537855 w 5430982"/>
              <a:gd name="connsiteY4" fmla="*/ 1704109 h 5375564"/>
              <a:gd name="connsiteX5" fmla="*/ 1496291 w 5430982"/>
              <a:gd name="connsiteY5" fmla="*/ 1953491 h 5375564"/>
              <a:gd name="connsiteX6" fmla="*/ 1620982 w 5430982"/>
              <a:gd name="connsiteY6" fmla="*/ 2064327 h 5375564"/>
              <a:gd name="connsiteX7" fmla="*/ 1510146 w 5430982"/>
              <a:gd name="connsiteY7" fmla="*/ 2313709 h 5375564"/>
              <a:gd name="connsiteX8" fmla="*/ 1330037 w 5430982"/>
              <a:gd name="connsiteY8" fmla="*/ 2313709 h 5375564"/>
              <a:gd name="connsiteX9" fmla="*/ 720437 w 5430982"/>
              <a:gd name="connsiteY9" fmla="*/ 2978727 h 5375564"/>
              <a:gd name="connsiteX10" fmla="*/ 332509 w 5430982"/>
              <a:gd name="connsiteY10" fmla="*/ 3491345 h 5375564"/>
              <a:gd name="connsiteX11" fmla="*/ 401782 w 5430982"/>
              <a:gd name="connsiteY11" fmla="*/ 3837709 h 5375564"/>
              <a:gd name="connsiteX12" fmla="*/ 581891 w 5430982"/>
              <a:gd name="connsiteY12" fmla="*/ 4142509 h 5375564"/>
              <a:gd name="connsiteX13" fmla="*/ 318655 w 5430982"/>
              <a:gd name="connsiteY13" fmla="*/ 4322618 h 5375564"/>
              <a:gd name="connsiteX14" fmla="*/ 0 w 5430982"/>
              <a:gd name="connsiteY14" fmla="*/ 4447309 h 5375564"/>
              <a:gd name="connsiteX15" fmla="*/ 290946 w 5430982"/>
              <a:gd name="connsiteY15" fmla="*/ 4890655 h 5375564"/>
              <a:gd name="connsiteX16" fmla="*/ 180109 w 5430982"/>
              <a:gd name="connsiteY16" fmla="*/ 5237018 h 5375564"/>
              <a:gd name="connsiteX17" fmla="*/ 748146 w 5430982"/>
              <a:gd name="connsiteY17" fmla="*/ 5375564 h 5375564"/>
              <a:gd name="connsiteX18" fmla="*/ 1330037 w 5430982"/>
              <a:gd name="connsiteY18" fmla="*/ 5195455 h 5375564"/>
              <a:gd name="connsiteX19" fmla="*/ 1537855 w 5430982"/>
              <a:gd name="connsiteY19" fmla="*/ 4849091 h 5375564"/>
              <a:gd name="connsiteX20" fmla="*/ 1801091 w 5430982"/>
              <a:gd name="connsiteY20" fmla="*/ 4294909 h 5375564"/>
              <a:gd name="connsiteX21" fmla="*/ 2535382 w 5430982"/>
              <a:gd name="connsiteY21" fmla="*/ 3782291 h 5375564"/>
              <a:gd name="connsiteX22" fmla="*/ 3048000 w 5430982"/>
              <a:gd name="connsiteY22" fmla="*/ 3435927 h 5375564"/>
              <a:gd name="connsiteX23" fmla="*/ 3075709 w 5430982"/>
              <a:gd name="connsiteY23" fmla="*/ 3117273 h 5375564"/>
              <a:gd name="connsiteX24" fmla="*/ 3602182 w 5430982"/>
              <a:gd name="connsiteY24" fmla="*/ 3283527 h 5375564"/>
              <a:gd name="connsiteX25" fmla="*/ 4655128 w 5430982"/>
              <a:gd name="connsiteY25" fmla="*/ 3560618 h 5375564"/>
              <a:gd name="connsiteX26" fmla="*/ 5430982 w 5430982"/>
              <a:gd name="connsiteY26" fmla="*/ 3754582 h 5375564"/>
              <a:gd name="connsiteX27" fmla="*/ 5347855 w 5430982"/>
              <a:gd name="connsiteY27" fmla="*/ 1233055 h 5375564"/>
              <a:gd name="connsiteX28" fmla="*/ 5001491 w 5430982"/>
              <a:gd name="connsiteY28" fmla="*/ 1136073 h 5375564"/>
              <a:gd name="connsiteX29" fmla="*/ 4793673 w 5430982"/>
              <a:gd name="connsiteY29" fmla="*/ 886691 h 5375564"/>
              <a:gd name="connsiteX30" fmla="*/ 4253346 w 5430982"/>
              <a:gd name="connsiteY30" fmla="*/ 762000 h 5375564"/>
              <a:gd name="connsiteX31" fmla="*/ 3851564 w 5430982"/>
              <a:gd name="connsiteY31" fmla="*/ 554182 h 5375564"/>
              <a:gd name="connsiteX32" fmla="*/ 4114800 w 5430982"/>
              <a:gd name="connsiteY32" fmla="*/ 346364 h 5375564"/>
              <a:gd name="connsiteX33" fmla="*/ 3200400 w 5430982"/>
              <a:gd name="connsiteY33" fmla="*/ 0 h 5375564"/>
              <a:gd name="connsiteX34" fmla="*/ 2119746 w 5430982"/>
              <a:gd name="connsiteY34" fmla="*/ 27709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430982" h="5375564">
                <a:moveTo>
                  <a:pt x="2119746" y="27709"/>
                </a:moveTo>
                <a:lnTo>
                  <a:pt x="2008909" y="498764"/>
                </a:lnTo>
                <a:lnTo>
                  <a:pt x="1939637" y="762000"/>
                </a:lnTo>
                <a:lnTo>
                  <a:pt x="1870364" y="1080655"/>
                </a:lnTo>
                <a:lnTo>
                  <a:pt x="1537855" y="1704109"/>
                </a:lnTo>
                <a:lnTo>
                  <a:pt x="1496291" y="1953491"/>
                </a:lnTo>
                <a:lnTo>
                  <a:pt x="1620982" y="2064327"/>
                </a:lnTo>
                <a:lnTo>
                  <a:pt x="1510146" y="2313709"/>
                </a:lnTo>
                <a:lnTo>
                  <a:pt x="1330037" y="2313709"/>
                </a:lnTo>
                <a:lnTo>
                  <a:pt x="720437" y="2978727"/>
                </a:lnTo>
                <a:lnTo>
                  <a:pt x="332509" y="3491345"/>
                </a:lnTo>
                <a:lnTo>
                  <a:pt x="401782" y="3837709"/>
                </a:lnTo>
                <a:lnTo>
                  <a:pt x="581891" y="4142509"/>
                </a:lnTo>
                <a:lnTo>
                  <a:pt x="318655" y="4322618"/>
                </a:lnTo>
                <a:lnTo>
                  <a:pt x="0" y="4447309"/>
                </a:lnTo>
                <a:lnTo>
                  <a:pt x="290946" y="4890655"/>
                </a:lnTo>
                <a:lnTo>
                  <a:pt x="180109" y="5237018"/>
                </a:lnTo>
                <a:lnTo>
                  <a:pt x="748146" y="5375564"/>
                </a:lnTo>
                <a:lnTo>
                  <a:pt x="1330037" y="5195455"/>
                </a:lnTo>
                <a:lnTo>
                  <a:pt x="1537855" y="4849091"/>
                </a:lnTo>
                <a:lnTo>
                  <a:pt x="1801091" y="4294909"/>
                </a:lnTo>
                <a:lnTo>
                  <a:pt x="2535382" y="3782291"/>
                </a:lnTo>
                <a:lnTo>
                  <a:pt x="3048000" y="3435927"/>
                </a:lnTo>
                <a:lnTo>
                  <a:pt x="3075709" y="3117273"/>
                </a:lnTo>
                <a:lnTo>
                  <a:pt x="3602182" y="3283527"/>
                </a:lnTo>
                <a:lnTo>
                  <a:pt x="4655128" y="3560618"/>
                </a:lnTo>
                <a:lnTo>
                  <a:pt x="5430982" y="3754582"/>
                </a:lnTo>
                <a:lnTo>
                  <a:pt x="5347855" y="1233055"/>
                </a:lnTo>
                <a:lnTo>
                  <a:pt x="5001491" y="1136073"/>
                </a:lnTo>
                <a:lnTo>
                  <a:pt x="4793673" y="886691"/>
                </a:lnTo>
                <a:lnTo>
                  <a:pt x="4253346" y="762000"/>
                </a:lnTo>
                <a:lnTo>
                  <a:pt x="3851564" y="554182"/>
                </a:lnTo>
                <a:lnTo>
                  <a:pt x="4114800" y="346364"/>
                </a:lnTo>
                <a:lnTo>
                  <a:pt x="3200400" y="0"/>
                </a:lnTo>
                <a:lnTo>
                  <a:pt x="2119746" y="27709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55722"/>
              </p:ext>
            </p:extLst>
          </p:nvPr>
        </p:nvGraphicFramePr>
        <p:xfrm>
          <a:off x="3731260" y="3879993"/>
          <a:ext cx="2832143" cy="903593"/>
        </p:xfrm>
        <a:graphic>
          <a:graphicData uri="http://schemas.openxmlformats.org/drawingml/2006/table">
            <a:tbl>
              <a:tblPr/>
              <a:tblGrid>
                <a:gridCol w="557808"/>
                <a:gridCol w="715008"/>
                <a:gridCol w="623731"/>
                <a:gridCol w="935596"/>
              </a:tblGrid>
              <a:tr h="12973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Huerto 1      6x3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2973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Duke 7 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Dusa 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Toro Canon 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709">
                <a:tc>
                  <a:txBody>
                    <a:bodyPr/>
                    <a:lstStyle/>
                    <a:p>
                      <a:pPr algn="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4.500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4.000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7.600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4709">
                <a:tc>
                  <a:txBody>
                    <a:bodyPr/>
                    <a:lstStyle/>
                    <a:p>
                      <a:pPr algn="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10.961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16.091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11.478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709">
                <a:tc>
                  <a:txBody>
                    <a:bodyPr/>
                    <a:lstStyle/>
                    <a:p>
                      <a:pPr algn="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18.000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18.000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18.000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02" name="Picture 2" descr="C:\Users\fbrunet\Desktop\Fotos para presentacion California\Walter\Paltos 5\Paltos 5 3 (15 de enero 2016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08302"/>
            <a:ext cx="9144000" cy="4035198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69094"/>
              </p:ext>
            </p:extLst>
          </p:nvPr>
        </p:nvGraphicFramePr>
        <p:xfrm>
          <a:off x="4491176" y="3720187"/>
          <a:ext cx="3211604" cy="1552486"/>
        </p:xfrm>
        <a:graphic>
          <a:graphicData uri="http://schemas.openxmlformats.org/drawingml/2006/table">
            <a:tbl>
              <a:tblPr/>
              <a:tblGrid>
                <a:gridCol w="632544"/>
                <a:gridCol w="810808"/>
                <a:gridCol w="707301"/>
                <a:gridCol w="1060951"/>
              </a:tblGrid>
              <a:tr h="17569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Huerto 1      6x3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34419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Duke 7 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Dusa 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Toro </a:t>
                      </a:r>
                      <a:r>
                        <a:rPr lang="es-CL" sz="11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Canyon</a:t>
                      </a:r>
                      <a:r>
                        <a:rPr lang="es-CL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ton/ha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419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4.500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4.000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7.600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4419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10.961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16.091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11.478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4419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18.000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18.000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18.000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4020841"/>
            <a:chOff x="-762000" y="217885"/>
            <a:chExt cx="10668000" cy="4707731"/>
          </a:xfrm>
        </p:grpSpPr>
        <p:pic>
          <p:nvPicPr>
            <p:cNvPr id="83970" name="Picture 2" descr="C:\Users\fbrunet\Desktop\Fotos para presentacion California\Walter\Paltos 5,2\Paltos 1,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-762000" y="217885"/>
              <a:ext cx="10668000" cy="47077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sp>
          <p:nvSpPr>
            <p:cNvPr id="6" name="5 Rectángulo"/>
            <p:cNvSpPr/>
            <p:nvPr/>
          </p:nvSpPr>
          <p:spPr>
            <a:xfrm>
              <a:off x="4499992" y="2355726"/>
              <a:ext cx="3240360" cy="11341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Spring 2011, the old, unproductive trees were pulled out and raised beds were rebuilt</a:t>
              </a:r>
              <a:endParaRPr lang="en-US" dirty="0"/>
            </a:p>
          </p:txBody>
        </p:sp>
        <p:sp>
          <p:nvSpPr>
            <p:cNvPr id="7" name="6 Flecha derecha"/>
            <p:cNvSpPr/>
            <p:nvPr/>
          </p:nvSpPr>
          <p:spPr>
            <a:xfrm rot="10604300">
              <a:off x="3851920" y="2787774"/>
              <a:ext cx="576064" cy="3240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7 Elipse"/>
            <p:cNvSpPr/>
            <p:nvPr/>
          </p:nvSpPr>
          <p:spPr>
            <a:xfrm>
              <a:off x="4067944" y="2031690"/>
              <a:ext cx="432048" cy="7560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8 Elipse"/>
            <p:cNvSpPr/>
            <p:nvPr/>
          </p:nvSpPr>
          <p:spPr>
            <a:xfrm rot="18937579">
              <a:off x="4129015" y="566996"/>
              <a:ext cx="504056" cy="594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0"/>
            <a:ext cx="9143999" cy="4215865"/>
            <a:chOff x="-762000" y="217885"/>
            <a:chExt cx="10668000" cy="4707731"/>
          </a:xfrm>
        </p:grpSpPr>
        <p:pic>
          <p:nvPicPr>
            <p:cNvPr id="84994" name="Picture 2" descr="C:\Users\fbrunet\Desktop\Fotos para presentacion California\Walter\Paltos 5,2\Paltos 1,1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-762000" y="217885"/>
              <a:ext cx="10668000" cy="4707731"/>
            </a:xfrm>
            <a:prstGeom prst="rect">
              <a:avLst/>
            </a:prstGeom>
            <a:noFill/>
          </p:spPr>
        </p:pic>
        <p:sp>
          <p:nvSpPr>
            <p:cNvPr id="5" name="4 Rectángulo"/>
            <p:cNvSpPr/>
            <p:nvPr/>
          </p:nvSpPr>
          <p:spPr>
            <a:xfrm>
              <a:off x="5292080" y="1923678"/>
              <a:ext cx="3851920" cy="10261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October 2012 (summer), two sectors of lower-producing, unhealthy trees, were severely pruned</a:t>
              </a:r>
              <a:endParaRPr lang="en-US" dirty="0"/>
            </a:p>
          </p:txBody>
        </p:sp>
        <p:sp>
          <p:nvSpPr>
            <p:cNvPr id="6" name="5 Flecha derecha"/>
            <p:cNvSpPr/>
            <p:nvPr/>
          </p:nvSpPr>
          <p:spPr>
            <a:xfrm rot="13132801">
              <a:off x="4499992" y="2031690"/>
              <a:ext cx="720080" cy="3240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6 Flecha curvada hacia arriba"/>
            <p:cNvSpPr/>
            <p:nvPr/>
          </p:nvSpPr>
          <p:spPr>
            <a:xfrm rot="11106816">
              <a:off x="1979712" y="951570"/>
              <a:ext cx="4320480" cy="70207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"/>
            <a:ext cx="9144222" cy="4035296"/>
            <a:chOff x="-881721" y="208259"/>
            <a:chExt cx="10668000" cy="4707731"/>
          </a:xfrm>
        </p:grpSpPr>
        <p:pic>
          <p:nvPicPr>
            <p:cNvPr id="86018" name="Picture 2" descr="C:\Users\fbrunet\Desktop\Fotos para presentacion California\Walter\Paltos 5,2\Paltos 1, 2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-881721" y="208259"/>
              <a:ext cx="10668000" cy="4707731"/>
            </a:xfrm>
            <a:prstGeom prst="rect">
              <a:avLst/>
            </a:prstGeom>
            <a:noFill/>
          </p:spPr>
        </p:pic>
        <p:sp>
          <p:nvSpPr>
            <p:cNvPr id="6" name="5 Flecha derecha"/>
            <p:cNvSpPr/>
            <p:nvPr/>
          </p:nvSpPr>
          <p:spPr>
            <a:xfrm rot="8894282">
              <a:off x="3709074" y="3376114"/>
              <a:ext cx="978408" cy="3634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7 Flecha derecha"/>
            <p:cNvSpPr/>
            <p:nvPr/>
          </p:nvSpPr>
          <p:spPr>
            <a:xfrm rot="9520403">
              <a:off x="4201956" y="1280678"/>
              <a:ext cx="1800200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8 Elipse"/>
            <p:cNvSpPr/>
            <p:nvPr/>
          </p:nvSpPr>
          <p:spPr>
            <a:xfrm rot="20232147">
              <a:off x="3942815" y="617908"/>
              <a:ext cx="432048" cy="5400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9 Elipse"/>
            <p:cNvSpPr/>
            <p:nvPr/>
          </p:nvSpPr>
          <p:spPr>
            <a:xfrm>
              <a:off x="3798799" y="2022064"/>
              <a:ext cx="504056" cy="8640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833634"/>
              </p:ext>
            </p:extLst>
          </p:nvPr>
        </p:nvGraphicFramePr>
        <p:xfrm>
          <a:off x="4792922" y="2341529"/>
          <a:ext cx="2893668" cy="1539763"/>
        </p:xfrm>
        <a:graphic>
          <a:graphicData uri="http://schemas.openxmlformats.org/drawingml/2006/table">
            <a:tbl>
              <a:tblPr/>
              <a:tblGrid>
                <a:gridCol w="1392673"/>
                <a:gridCol w="1500995"/>
              </a:tblGrid>
              <a:tr h="19806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Huerto 2     6x3 </a:t>
                      </a:r>
                      <a:r>
                        <a:rPr lang="es-CL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               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6204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Duke 7  ton/ha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240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8.122 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240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22.988 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240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17.000 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06515"/>
              </p:ext>
            </p:extLst>
          </p:nvPr>
        </p:nvGraphicFramePr>
        <p:xfrm>
          <a:off x="6155356" y="206212"/>
          <a:ext cx="2894852" cy="1323024"/>
        </p:xfrm>
        <a:graphic>
          <a:graphicData uri="http://schemas.openxmlformats.org/drawingml/2006/table">
            <a:tbl>
              <a:tblPr/>
              <a:tblGrid>
                <a:gridCol w="1265415"/>
                <a:gridCol w="1629437"/>
              </a:tblGrid>
              <a:tr h="20856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Severe</a:t>
                      </a:r>
                      <a:r>
                        <a:rPr lang="es-CL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CL" sz="1400" b="1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pruning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9863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</a:t>
                      </a:r>
                      <a:r>
                        <a:rPr lang="es-CL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2.012 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CL" sz="14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Pruning</a:t>
                      </a:r>
                      <a:r>
                        <a:rPr lang="es-CL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863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</a:t>
                      </a:r>
                      <a:r>
                        <a:rPr lang="es-CL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2.013 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-  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863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</a:t>
                      </a:r>
                      <a:r>
                        <a:rPr lang="es-CL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2.014 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19.833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85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</a:t>
                      </a:r>
                      <a:r>
                        <a:rPr lang="es-CL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2.015 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13.000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856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</a:t>
                      </a:r>
                      <a:r>
                        <a:rPr lang="es-CL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2.016 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13.450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"/>
            <a:ext cx="9051740" cy="3994484"/>
            <a:chOff x="-762000" y="217885"/>
            <a:chExt cx="10668000" cy="4707731"/>
          </a:xfrm>
        </p:grpSpPr>
        <p:pic>
          <p:nvPicPr>
            <p:cNvPr id="87042" name="Picture 2" descr="C:\Users\fbrunet\Desktop\Fotos para presentacion California\Walter\Paltos 5,2\Paltos 1, 3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-762000" y="217885"/>
              <a:ext cx="10668000" cy="4707731"/>
            </a:xfrm>
            <a:prstGeom prst="rect">
              <a:avLst/>
            </a:prstGeom>
            <a:noFill/>
          </p:spPr>
        </p:pic>
        <p:sp>
          <p:nvSpPr>
            <p:cNvPr id="5" name="4 Rectángulo"/>
            <p:cNvSpPr/>
            <p:nvPr/>
          </p:nvSpPr>
          <p:spPr>
            <a:xfrm>
              <a:off x="5292080" y="1329612"/>
              <a:ext cx="3528392" cy="8100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2016, replanting with clonal rootstocks.</a:t>
              </a:r>
              <a:endParaRPr lang="en-US" dirty="0"/>
            </a:p>
          </p:txBody>
        </p:sp>
        <p:sp>
          <p:nvSpPr>
            <p:cNvPr id="6" name="5 Flecha derecha"/>
            <p:cNvSpPr/>
            <p:nvPr/>
          </p:nvSpPr>
          <p:spPr>
            <a:xfrm rot="11490095">
              <a:off x="4365551" y="1568131"/>
              <a:ext cx="815025" cy="2700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6867" y="810137"/>
            <a:ext cx="7859215" cy="506181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Differences in the first three harvests between two seedling rootstocks and </a:t>
            </a:r>
            <a:r>
              <a:rPr lang="en-US" sz="3200" b="1" dirty="0" err="1" smtClean="0"/>
              <a:t>Dusa</a:t>
            </a:r>
            <a:r>
              <a:rPr lang="en-US" sz="3200" b="1" dirty="0" smtClean="0"/>
              <a:t> clonal rootstock.</a:t>
            </a:r>
            <a:endParaRPr lang="en-US" sz="3200" b="1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799050"/>
              </p:ext>
            </p:extLst>
          </p:nvPr>
        </p:nvGraphicFramePr>
        <p:xfrm>
          <a:off x="827585" y="1599643"/>
          <a:ext cx="7776865" cy="1782196"/>
        </p:xfrm>
        <a:graphic>
          <a:graphicData uri="http://schemas.openxmlformats.org/drawingml/2006/table">
            <a:tbl>
              <a:tblPr/>
              <a:tblGrid>
                <a:gridCol w="1175414"/>
                <a:gridCol w="1763120"/>
                <a:gridCol w="1435098"/>
                <a:gridCol w="1134411"/>
                <a:gridCol w="1134411"/>
                <a:gridCol w="1134411"/>
              </a:tblGrid>
              <a:tr h="162722"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712">
                <a:tc>
                  <a:txBody>
                    <a:bodyPr/>
                    <a:lstStyle/>
                    <a:p>
                      <a:pPr algn="l" fontAlgn="b"/>
                      <a:endParaRPr lang="es-CL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KG/HA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947"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LOCATION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PLANTING</a:t>
                      </a:r>
                      <a:r>
                        <a:rPr lang="es-CL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YEAR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VARIETY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947"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Vivero</a:t>
                      </a:r>
                      <a:r>
                        <a:rPr lang="es-CL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Mexicola/Hass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15.040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17.600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22.169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947"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Vivero</a:t>
                      </a:r>
                      <a:r>
                        <a:rPr lang="es-CL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Dusa/Hass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17.135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25.275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32.623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947"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Vivero</a:t>
                      </a:r>
                      <a:r>
                        <a:rPr lang="es-CL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3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Zutano/Hass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14.021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18.260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25.543</a:t>
                      </a:r>
                    </a:p>
                  </a:txBody>
                  <a:tcPr marL="9525" marR="9525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974"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755576" y="3435846"/>
            <a:ext cx="7920880" cy="59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Projection of yields per hectare,  as actual production zones were smaller, with 200 trees each.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199" y="729811"/>
            <a:ext cx="8229600" cy="857250"/>
          </a:xfrm>
        </p:spPr>
        <p:txBody>
          <a:bodyPr/>
          <a:lstStyle/>
          <a:p>
            <a:r>
              <a:rPr lang="en-US" sz="4000" b="1" dirty="0" smtClean="0"/>
              <a:t>Replanting</a:t>
            </a:r>
            <a:endParaRPr lang="en-US" sz="4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09296" y="1587061"/>
            <a:ext cx="7877503" cy="3007561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Once the decision to replant has been made, appropriate rootstocks</a:t>
            </a:r>
            <a:r>
              <a:rPr lang="en-US" dirty="0" smtClean="0"/>
              <a:t> must be selected</a:t>
            </a:r>
            <a:r>
              <a:rPr lang="en-US" sz="2800" dirty="0" smtClean="0"/>
              <a:t>. </a:t>
            </a:r>
          </a:p>
          <a:p>
            <a:endParaRPr lang="en-US" sz="2800" dirty="0" smtClean="0"/>
          </a:p>
          <a:p>
            <a:r>
              <a:rPr lang="en-US" sz="2800" dirty="0" smtClean="0"/>
              <a:t>In the past we used </a:t>
            </a:r>
            <a:r>
              <a:rPr lang="en-US" sz="2800" dirty="0" err="1" smtClean="0"/>
              <a:t>Mexicola</a:t>
            </a:r>
            <a:r>
              <a:rPr lang="en-US" sz="2800" dirty="0" smtClean="0"/>
              <a:t>, </a:t>
            </a:r>
            <a:r>
              <a:rPr lang="en-US" sz="2800" dirty="0" err="1" smtClean="0"/>
              <a:t>Nabal</a:t>
            </a:r>
            <a:r>
              <a:rPr lang="en-US" sz="2800" dirty="0" smtClean="0"/>
              <a:t>, </a:t>
            </a:r>
            <a:r>
              <a:rPr lang="en-US" sz="2800" dirty="0" err="1" smtClean="0"/>
              <a:t>Zutano</a:t>
            </a:r>
            <a:r>
              <a:rPr lang="en-US" sz="2800" dirty="0" smtClean="0"/>
              <a:t> and Reed seedling rootstocks, with fairly typical results </a:t>
            </a:r>
            <a:r>
              <a:rPr lang="en-US" dirty="0" smtClean="0"/>
              <a:t>for</a:t>
            </a:r>
            <a:r>
              <a:rPr lang="en-US" sz="2800" dirty="0" smtClean="0"/>
              <a:t> replanting in avocado orchard soils.</a:t>
            </a:r>
          </a:p>
          <a:p>
            <a:endParaRPr lang="en-US" sz="2800" dirty="0" smtClean="0"/>
          </a:p>
          <a:p>
            <a:r>
              <a:rPr lang="en-US" sz="2800" dirty="0" smtClean="0"/>
              <a:t>Today the best choices are clonally propagated rootstocks. The alternatives available in Chile are:</a:t>
            </a:r>
          </a:p>
          <a:p>
            <a:pPr>
              <a:buNone/>
            </a:pPr>
            <a:r>
              <a:rPr lang="en-US" sz="2800" dirty="0" smtClean="0"/>
              <a:t>		Duke 7, </a:t>
            </a:r>
            <a:r>
              <a:rPr lang="en-US" sz="2800" dirty="0" err="1" smtClean="0"/>
              <a:t>Dusa</a:t>
            </a:r>
            <a:r>
              <a:rPr lang="en-US" sz="2800" dirty="0" smtClean="0"/>
              <a:t>, </a:t>
            </a:r>
            <a:r>
              <a:rPr lang="en-US" sz="2800" dirty="0" err="1" smtClean="0"/>
              <a:t>Borchard</a:t>
            </a:r>
            <a:r>
              <a:rPr lang="en-US" sz="2800" dirty="0" smtClean="0"/>
              <a:t>, Toro Canyon.</a:t>
            </a:r>
          </a:p>
          <a:p>
            <a:pPr lvl="1"/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COMITÉ DE PALTAS HASS</a:t>
            </a:r>
            <a:endParaRPr lang="es-CL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237220"/>
            <a:ext cx="8520114" cy="276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123728" y="419193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Cumulative total by week 15</a:t>
            </a:r>
          </a:p>
          <a:p>
            <a:r>
              <a:rPr lang="en-US" sz="1600" dirty="0" smtClean="0"/>
              <a:t>14 / 15: 67,407 Tons</a:t>
            </a:r>
          </a:p>
          <a:p>
            <a:r>
              <a:rPr lang="en-US" sz="1600" dirty="0" smtClean="0"/>
              <a:t>15 / 16: 109,601 Tons</a:t>
            </a:r>
            <a:endParaRPr lang="en-US" sz="1600" dirty="0"/>
          </a:p>
        </p:txBody>
      </p:sp>
      <p:sp>
        <p:nvSpPr>
          <p:cNvPr id="6" name="5 Rectángulo"/>
          <p:cNvSpPr/>
          <p:nvPr/>
        </p:nvSpPr>
        <p:spPr>
          <a:xfrm>
            <a:off x="6012161" y="4461960"/>
            <a:ext cx="19122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COMITÉ DE PALTAS HASS</a:t>
            </a:r>
            <a:endParaRPr lang="es-CL" dirty="0"/>
          </a:p>
        </p:txBody>
      </p:sp>
      <p:pic>
        <p:nvPicPr>
          <p:cNvPr id="7" name="Picture 3" descr="C:\Users\fbrunet\Desktop\palta_has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129238"/>
            <a:ext cx="2123727" cy="938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brunet\Desktop\Fotos para presentacion California\Quebrada del aji\IMG_370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7704" y="0"/>
            <a:ext cx="51435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brunet\Desktop\Fotos para presentacion California\Quebrada del aji\IMG_367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35117" y="861385"/>
            <a:ext cx="3576798" cy="3576798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4860032" y="1437624"/>
            <a:ext cx="4139952" cy="2214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Growing barley between trees is being evaluated as a form of adding mulch and organic matter to orchard soils.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8610" name="Picture 2" descr="C:\Users\fbrunet\Dropbox\FBRUNET 1\Fotos productores\Claus Kamp\Agosto 2006\DSC0878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 descr="C:\Users\fbrunet\Desktop\Fotos para presentacion California\Fundo La Cruz\IMG_37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531812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brunet\Desktop\Fotos para presentacion California\Fundo La Cruz\IMG_379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49820" y="866078"/>
            <a:ext cx="4971394" cy="3728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fbrunet\Desktop\planta_clona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54970" y="1038511"/>
            <a:ext cx="6601361" cy="3693479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55576" y="4731990"/>
            <a:ext cx="8064896" cy="4115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chemeClr val="bg2">
                    <a:lumMod val="10000"/>
                  </a:schemeClr>
                </a:solidFill>
              </a:rPr>
              <a:t>Mónica Castro y Claudia </a:t>
            </a:r>
            <a:r>
              <a:rPr lang="es-CL" i="1" dirty="0" err="1" smtClean="0">
                <a:solidFill>
                  <a:schemeClr val="bg2">
                    <a:lumMod val="10000"/>
                  </a:schemeClr>
                </a:solidFill>
              </a:rPr>
              <a:t>Fassio</a:t>
            </a:r>
            <a:r>
              <a:rPr lang="es-CL" i="1" dirty="0" smtClean="0">
                <a:solidFill>
                  <a:schemeClr val="bg2">
                    <a:lumMod val="10000"/>
                  </a:schemeClr>
                </a:solidFill>
              </a:rPr>
              <a:t>, Proyecto FONDEF. Pontificia Universidad Católica de </a:t>
            </a:r>
            <a:r>
              <a:rPr lang="es-CL" i="1" dirty="0" err="1" smtClean="0">
                <a:solidFill>
                  <a:schemeClr val="bg2">
                    <a:lumMod val="10000"/>
                  </a:schemeClr>
                </a:solidFill>
              </a:rPr>
              <a:t>Valpara</a:t>
            </a:r>
            <a:r>
              <a:rPr lang="es-CL" i="1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s-CL" i="1" dirty="0" err="1" smtClean="0">
                <a:solidFill>
                  <a:schemeClr val="bg2">
                    <a:lumMod val="10000"/>
                  </a:schemeClr>
                </a:solidFill>
              </a:rPr>
              <a:t>publicacion</a:t>
            </a:r>
            <a:r>
              <a:rPr lang="es-CL" i="1" dirty="0" smtClean="0">
                <a:solidFill>
                  <a:schemeClr val="bg2">
                    <a:lumMod val="10000"/>
                  </a:schemeClr>
                </a:solidFill>
              </a:rPr>
              <a:t> www.redagrícola.com</a:t>
            </a:r>
            <a:endParaRPr lang="es-C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2971937" y="3327834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Flecha derecha"/>
          <p:cNvSpPr/>
          <p:nvPr/>
        </p:nvSpPr>
        <p:spPr>
          <a:xfrm rot="10800000">
            <a:off x="1547664" y="3327835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 descr="C:\Users\fbrunet\Desktop\Para respaldo 2015\Respaldo celular abril 2016\IMG_340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8 Flecha derecha"/>
          <p:cNvSpPr/>
          <p:nvPr/>
        </p:nvSpPr>
        <p:spPr>
          <a:xfrm rot="10800000">
            <a:off x="1403648" y="2247714"/>
            <a:ext cx="2880320" cy="540060"/>
          </a:xfrm>
          <a:prstGeom prst="rightArrow">
            <a:avLst>
              <a:gd name="adj1" fmla="val 50000"/>
              <a:gd name="adj2" fmla="val 57215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Flecha derecha"/>
          <p:cNvSpPr/>
          <p:nvPr/>
        </p:nvSpPr>
        <p:spPr>
          <a:xfrm>
            <a:off x="5364088" y="2193708"/>
            <a:ext cx="280831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Flecha abajo"/>
          <p:cNvSpPr/>
          <p:nvPr/>
        </p:nvSpPr>
        <p:spPr>
          <a:xfrm>
            <a:off x="4499992" y="3057804"/>
            <a:ext cx="648072" cy="15661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Multiplicar"/>
          <p:cNvSpPr/>
          <p:nvPr/>
        </p:nvSpPr>
        <p:spPr>
          <a:xfrm>
            <a:off x="3419872" y="3003798"/>
            <a:ext cx="2808312" cy="140415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 descr="C:\Users\fbrunet\Desktop\Para respaldo 2015\Respaldo celular abril 2016\IMG_34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44379" y="158633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 smtClean="0"/>
              <a:t>Some problems that we have in the field.</a:t>
            </a:r>
            <a:endParaRPr lang="en-US" sz="2400" b="1" dirty="0"/>
          </a:p>
        </p:txBody>
      </p:sp>
      <p:pic>
        <p:nvPicPr>
          <p:cNvPr id="52226" name="Picture 2" descr="C:\Users\fbrunet\Desktop\Fotos para presentacion California\IMG_375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379" y="587258"/>
            <a:ext cx="3632200" cy="3632200"/>
          </a:xfrm>
          <a:prstGeom prst="rect">
            <a:avLst/>
          </a:prstGeom>
          <a:noFill/>
        </p:spPr>
      </p:pic>
      <p:pic>
        <p:nvPicPr>
          <p:cNvPr id="52227" name="Picture 3" descr="C:\Users\fbrunet\Desktop\Fotos para presentacion California\IMG_376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84602" y="587860"/>
            <a:ext cx="3631311" cy="3631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fbrunet\Desktop\Fotos para presentacion California\IMG_3755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screen"/>
          <a:srcRect t="2890" b="4344"/>
          <a:stretch/>
        </p:blipFill>
        <p:spPr bwMode="auto">
          <a:xfrm>
            <a:off x="1821073" y="57752"/>
            <a:ext cx="5400675" cy="5009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1907704" y="195486"/>
            <a:ext cx="4176464" cy="4806534"/>
            <a:chOff x="1907704" y="195486"/>
            <a:chExt cx="4176464" cy="4806534"/>
          </a:xfrm>
        </p:grpSpPr>
        <p:cxnSp>
          <p:nvCxnSpPr>
            <p:cNvPr id="6" name="5 Conector recto"/>
            <p:cNvCxnSpPr/>
            <p:nvPr/>
          </p:nvCxnSpPr>
          <p:spPr>
            <a:xfrm>
              <a:off x="2195736" y="3543858"/>
              <a:ext cx="3888432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 flipV="1">
              <a:off x="3635896" y="681540"/>
              <a:ext cx="72008" cy="286231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/>
            <p:nvPr/>
          </p:nvCxnSpPr>
          <p:spPr>
            <a:xfrm flipV="1">
              <a:off x="3635896" y="2463738"/>
              <a:ext cx="792088" cy="10801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6 Rectángulo"/>
            <p:cNvSpPr/>
            <p:nvPr/>
          </p:nvSpPr>
          <p:spPr>
            <a:xfrm>
              <a:off x="3203848" y="195486"/>
              <a:ext cx="216024" cy="480653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907704" y="3921900"/>
              <a:ext cx="1800200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Depth of 1 m</a:t>
              </a:r>
            </a:p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brunet\Desktop\Poda\DSC0206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1076" y="634604"/>
            <a:ext cx="8229600" cy="857250"/>
          </a:xfrm>
        </p:spPr>
        <p:txBody>
          <a:bodyPr/>
          <a:lstStyle/>
          <a:p>
            <a:r>
              <a:rPr lang="en-US" sz="4000" b="1" dirty="0" smtClean="0"/>
              <a:t>Principal advantages and results</a:t>
            </a:r>
            <a:endParaRPr lang="en-US" sz="4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172" y="1200151"/>
            <a:ext cx="8003628" cy="3394472"/>
          </a:xfrm>
        </p:spPr>
        <p:txBody>
          <a:bodyPr>
            <a:normAutofit/>
          </a:bodyPr>
          <a:lstStyle/>
          <a:p>
            <a:r>
              <a:rPr lang="en-US" sz="1900" dirty="0" smtClean="0"/>
              <a:t>Less crowded planting densities, 6 X 3m or  6 x 4m, which permits harvesting over a longer period of time. </a:t>
            </a:r>
          </a:p>
          <a:p>
            <a:pPr>
              <a:buNone/>
            </a:pPr>
            <a:r>
              <a:rPr lang="en-US" sz="1900" dirty="0" smtClean="0"/>
              <a:t>	“More time and space for pruning”.</a:t>
            </a:r>
          </a:p>
          <a:p>
            <a:r>
              <a:rPr lang="en-US" sz="1900" dirty="0" smtClean="0"/>
              <a:t>Increased uniformity of replanted trees.  The new trees require practically all the same management, simplifying the labor.</a:t>
            </a:r>
          </a:p>
          <a:p>
            <a:r>
              <a:rPr lang="en-US" sz="1900" dirty="0" smtClean="0"/>
              <a:t>Increased vigor for producing new branches and avoiding alternate bearing. This allows the potential for a greater number of girdling cuts to maintain higher and more constant yields.</a:t>
            </a:r>
          </a:p>
          <a:p>
            <a:r>
              <a:rPr lang="en-US" sz="1900" dirty="0" smtClean="0"/>
              <a:t>Abundant first harvests (first 3) with notably higher yields achieved than in the trees with severe canopy pruning .</a:t>
            </a:r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fbrunet\Desktop\Fotos para presentacion California\IMG_373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411510"/>
            <a:ext cx="3991372" cy="3991372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5292080" y="1653648"/>
            <a:ext cx="3024336" cy="1620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Really good fruit caliber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5365" y="634604"/>
            <a:ext cx="8229600" cy="857250"/>
          </a:xfrm>
        </p:spPr>
        <p:txBody>
          <a:bodyPr/>
          <a:lstStyle/>
          <a:p>
            <a:r>
              <a:rPr lang="en-US" sz="3600" b="1" dirty="0" smtClean="0"/>
              <a:t>Considerations</a:t>
            </a:r>
            <a:endParaRPr lang="en-U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Girdling is required at a young age, on more than 70% of the canopy.</a:t>
            </a:r>
          </a:p>
          <a:p>
            <a:r>
              <a:rPr lang="en-US" dirty="0" smtClean="0"/>
              <a:t>PGR application is required for the first flowering to reduce vigor.</a:t>
            </a:r>
          </a:p>
          <a:p>
            <a:r>
              <a:rPr lang="en-US" dirty="0" smtClean="0"/>
              <a:t>Later harvesting is also recommended to keep the trees less active.</a:t>
            </a:r>
          </a:p>
          <a:p>
            <a:r>
              <a:rPr lang="en-US" dirty="0" smtClean="0"/>
              <a:t>Lower nitrogen fertilization is used because the  root system is more aggressive and efficient.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34604"/>
            <a:ext cx="8229600" cy="857250"/>
          </a:xfrm>
        </p:spPr>
        <p:txBody>
          <a:bodyPr/>
          <a:lstStyle/>
          <a:p>
            <a:r>
              <a:rPr lang="en-US" dirty="0" smtClean="0"/>
              <a:t>2- Canopy reduction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6744" y="1491853"/>
            <a:ext cx="7930055" cy="3102769"/>
          </a:xfrm>
        </p:spPr>
        <p:txBody>
          <a:bodyPr/>
          <a:lstStyle/>
          <a:p>
            <a:r>
              <a:rPr lang="en-US" sz="2400" dirty="0" smtClean="0"/>
              <a:t>It is recommended in cases of healthy but overcrowded orchards.</a:t>
            </a:r>
          </a:p>
          <a:p>
            <a:r>
              <a:rPr lang="en-US" sz="2400" dirty="0" smtClean="0"/>
              <a:t>Vigor must be controlled with branch thinning, tip pruning, and girdling.</a:t>
            </a:r>
          </a:p>
          <a:p>
            <a:r>
              <a:rPr lang="en-US" sz="2400" dirty="0" smtClean="0"/>
              <a:t>During the first flowering (with no older fruit present) applying PGRs helps control vigor and improve fruit set.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C:\Users\fbrunet\Desktop\Poda\DSC003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Rebajes</a:t>
            </a:r>
            <a:endParaRPr lang="es-CL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4572000" y="3651870"/>
          <a:ext cx="4104456" cy="1491633"/>
        </p:xfrm>
        <a:graphic>
          <a:graphicData uri="http://schemas.openxmlformats.org/drawingml/2006/table">
            <a:tbl>
              <a:tblPr/>
              <a:tblGrid>
                <a:gridCol w="1794164"/>
                <a:gridCol w="2310292"/>
              </a:tblGrid>
              <a:tr h="25466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Rebaje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42542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2.011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Rebaje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2542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2.012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-  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542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2.013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19.833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669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2.014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13.000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669"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2.015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13.450 </a:t>
                      </a:r>
                    </a:p>
                  </a:txBody>
                  <a:tcPr marL="9525" marR="9525" marT="71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458" name="Picture 2" descr="C:\Users\fbrunet\Desktop\Poda\DSC0037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brunet\Desktop\Fotos para presentacion California\Quebrada del aji\IMG_369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20573" y="52939"/>
            <a:ext cx="4423541" cy="5005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34604"/>
            <a:ext cx="8229600" cy="857250"/>
          </a:xfrm>
        </p:spPr>
        <p:txBody>
          <a:bodyPr/>
          <a:lstStyle/>
          <a:p>
            <a:r>
              <a:rPr lang="en-US" dirty="0" smtClean="0"/>
              <a:t>Pruning lanes</a:t>
            </a:r>
            <a:endParaRPr lang="en-US" dirty="0"/>
          </a:p>
        </p:txBody>
      </p:sp>
      <p:pic>
        <p:nvPicPr>
          <p:cNvPr id="2050" name="Picture 2" descr="C:\Users\fbrunet\Desktop\Fotos para presentacion California\IMG_3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1275607"/>
            <a:ext cx="3394472" cy="3394472"/>
          </a:xfrm>
          <a:prstGeom prst="rect">
            <a:avLst/>
          </a:prstGeom>
          <a:noFill/>
        </p:spPr>
      </p:pic>
      <p:pic>
        <p:nvPicPr>
          <p:cNvPr id="2051" name="Picture 3" descr="C:\Users\fbrunet\Desktop\Fotos para presentacion California\IMG_305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1275607"/>
            <a:ext cx="3399842" cy="3399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C:\Users\fbrunet\Desktop\Fotos para presentacion California\Fundo La Cruz\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762000" y="-566738"/>
            <a:ext cx="10668000" cy="6276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brunet\Desktop\Fotos para presentacion California\Fundo La Cruz\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762000" y="-566738"/>
            <a:ext cx="10668000" cy="6276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822735"/>
              </p:ext>
            </p:extLst>
          </p:nvPr>
        </p:nvGraphicFramePr>
        <p:xfrm>
          <a:off x="755574" y="1491628"/>
          <a:ext cx="7632852" cy="2629272"/>
        </p:xfrm>
        <a:graphic>
          <a:graphicData uri="http://schemas.openxmlformats.org/drawingml/2006/table">
            <a:tbl>
              <a:tblPr/>
              <a:tblGrid>
                <a:gridCol w="1272142"/>
                <a:gridCol w="1272142"/>
                <a:gridCol w="1272142"/>
                <a:gridCol w="1272142"/>
                <a:gridCol w="1272142"/>
                <a:gridCol w="1272142"/>
              </a:tblGrid>
              <a:tr h="421194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 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2015 / 2016 </a:t>
                      </a:r>
                      <a:r>
                        <a:rPr lang="es-CL" sz="1100" b="1" dirty="0" err="1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Cumulative</a:t>
                      </a:r>
                      <a:r>
                        <a:rPr lang="es-CL" sz="1100" b="1" dirty="0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 total </a:t>
                      </a:r>
                      <a:r>
                        <a:rPr lang="es-CL" sz="1100" b="1" dirty="0" err="1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to</a:t>
                      </a:r>
                      <a:r>
                        <a:rPr lang="es-CL" sz="1100" b="1" dirty="0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 date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AF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2014 / </a:t>
                      </a:r>
                      <a:r>
                        <a:rPr lang="es-CL" sz="1100" b="1" dirty="0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2015 Total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AF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err="1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Variation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AF42"/>
                    </a:solidFill>
                  </a:tcPr>
                </a:tc>
              </a:tr>
              <a:tr h="1064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err="1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Market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BC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err="1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Volume</a:t>
                      </a:r>
                      <a:r>
                        <a:rPr lang="es-CL" sz="1100" b="1" dirty="0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CL" sz="1100" b="1" dirty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s-CL" sz="1100" b="1" dirty="0" err="1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Tons</a:t>
                      </a:r>
                      <a:r>
                        <a:rPr lang="es-CL" sz="1100" b="1" dirty="0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)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BC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BC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err="1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Volume</a:t>
                      </a:r>
                      <a:r>
                        <a:rPr lang="es-CL" sz="1100" b="1" dirty="0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CL" sz="1100" b="1" dirty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s-CL" sz="1100" b="1" dirty="0" err="1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Tons</a:t>
                      </a:r>
                      <a:r>
                        <a:rPr lang="es-CL" sz="1100" b="1" dirty="0" smtClean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)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BC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BC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2015 / 2016 V/S 2014 / 2015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BC86"/>
                    </a:solidFill>
                  </a:tcPr>
                </a:tc>
              </a:tr>
              <a:tr h="240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USA</a:t>
                      </a:r>
                      <a:endParaRPr lang="es-CL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10,860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9.80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12,224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18.30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11.20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272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Europa</a:t>
                      </a:r>
                      <a:endParaRPr lang="es-CL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78,116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70.80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42,960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64.30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81.80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Argentina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11,459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10.40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9,513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14.20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20.50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253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Total</a:t>
                      </a:r>
                      <a:endParaRPr lang="es-CL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110,325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91.00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66,788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96.90</a:t>
                      </a:r>
                      <a:r>
                        <a:rPr lang="es-CL" sz="1100" b="1" dirty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 smtClean="0">
                          <a:solidFill>
                            <a:srgbClr val="666666"/>
                          </a:solidFill>
                          <a:latin typeface="Inherit"/>
                          <a:ea typeface="Times New Roman"/>
                          <a:cs typeface="Times New Roman"/>
                        </a:rPr>
                        <a:t>65.20%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</a:tbl>
          </a:graphicData>
        </a:graphic>
      </p:graphicFrame>
      <p:sp>
        <p:nvSpPr>
          <p:cNvPr id="7" name="6 Flecha arriba"/>
          <p:cNvSpPr/>
          <p:nvPr/>
        </p:nvSpPr>
        <p:spPr>
          <a:xfrm>
            <a:off x="4355976" y="3219822"/>
            <a:ext cx="72008" cy="2160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Flecha abajo"/>
          <p:cNvSpPr/>
          <p:nvPr/>
        </p:nvSpPr>
        <p:spPr>
          <a:xfrm>
            <a:off x="4427984" y="3003798"/>
            <a:ext cx="7200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Elipse"/>
          <p:cNvSpPr/>
          <p:nvPr/>
        </p:nvSpPr>
        <p:spPr>
          <a:xfrm>
            <a:off x="2195736" y="3813888"/>
            <a:ext cx="936104" cy="378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Rectángulo"/>
          <p:cNvSpPr/>
          <p:nvPr/>
        </p:nvSpPr>
        <p:spPr>
          <a:xfrm>
            <a:off x="5652120" y="4515966"/>
            <a:ext cx="2880320" cy="27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smtClean="0">
                <a:solidFill>
                  <a:schemeClr val="bg2">
                    <a:lumMod val="10000"/>
                  </a:schemeClr>
                </a:solidFill>
              </a:rPr>
              <a:t>COMITÉ DE PALTAS HASS</a:t>
            </a:r>
            <a:endParaRPr lang="es-CL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brunet\Desktop\Fotos para presentacion California\IMG_3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12268" y="1021973"/>
            <a:ext cx="3394472" cy="3394472"/>
          </a:xfrm>
          <a:prstGeom prst="rect">
            <a:avLst/>
          </a:prstGeom>
          <a:noFill/>
        </p:spPr>
      </p:pic>
      <p:pic>
        <p:nvPicPr>
          <p:cNvPr id="1027" name="Picture 3" descr="C:\Users\fbrunet\Desktop\Fotos para presentacion California\IMG_306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9820" y="1027021"/>
            <a:ext cx="3384376" cy="3384376"/>
          </a:xfrm>
          <a:prstGeom prst="rect">
            <a:avLst/>
          </a:prstGeom>
          <a:noFill/>
        </p:spPr>
      </p:pic>
      <p:cxnSp>
        <p:nvCxnSpPr>
          <p:cNvPr id="6" name="5 Conector recto de flecha"/>
          <p:cNvCxnSpPr/>
          <p:nvPr/>
        </p:nvCxnSpPr>
        <p:spPr>
          <a:xfrm flipV="1">
            <a:off x="5028292" y="2351436"/>
            <a:ext cx="936104" cy="10261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 flipV="1">
            <a:off x="6900500" y="2405442"/>
            <a:ext cx="288032" cy="1350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brunet\Desktop\Fotos para presentacion California\Quebrada del aji\IMG_36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5928" y="841344"/>
            <a:ext cx="3394472" cy="3394472"/>
          </a:xfrm>
          <a:prstGeom prst="rect">
            <a:avLst/>
          </a:prstGeom>
          <a:noFill/>
        </p:spPr>
      </p:pic>
      <p:pic>
        <p:nvPicPr>
          <p:cNvPr id="1027" name="Picture 3" descr="C:\Users\fbrunet\Desktop\Fotos para presentacion California\Quebrada del aji\IMG_368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15808" y="1674484"/>
            <a:ext cx="1728192" cy="1728192"/>
          </a:xfrm>
          <a:prstGeom prst="rect">
            <a:avLst/>
          </a:prstGeom>
          <a:noFill/>
        </p:spPr>
      </p:pic>
      <p:pic>
        <p:nvPicPr>
          <p:cNvPr id="1028" name="Picture 4" descr="C:\Users\fbrunet\Desktop\Fotos para presentacion California\Quebrada del aji\IMG_368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79912" y="756382"/>
            <a:ext cx="3456384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brunet\Desktop\Fotos para presentacion California\IMG_3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113589"/>
            <a:ext cx="3394472" cy="3394472"/>
          </a:xfrm>
          <a:prstGeom prst="rect">
            <a:avLst/>
          </a:prstGeom>
          <a:noFill/>
        </p:spPr>
      </p:pic>
      <p:pic>
        <p:nvPicPr>
          <p:cNvPr id="4099" name="Picture 3" descr="C:\Users\fbrunet\Desktop\Fotos para presentacion California\IMG_354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4" y="1059582"/>
            <a:ext cx="3489852" cy="3489852"/>
          </a:xfrm>
          <a:prstGeom prst="rect">
            <a:avLst/>
          </a:prstGeom>
          <a:noFill/>
        </p:spPr>
      </p:pic>
      <p:cxnSp>
        <p:nvCxnSpPr>
          <p:cNvPr id="6" name="5 Conector recto de flecha"/>
          <p:cNvCxnSpPr/>
          <p:nvPr/>
        </p:nvCxnSpPr>
        <p:spPr>
          <a:xfrm>
            <a:off x="7092280" y="375988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6948264" y="3543858"/>
            <a:ext cx="648072" cy="21602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 redondeado"/>
          <p:cNvSpPr/>
          <p:nvPr/>
        </p:nvSpPr>
        <p:spPr>
          <a:xfrm>
            <a:off x="7596336" y="3273828"/>
            <a:ext cx="1296144" cy="2700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 smtClean="0"/>
              <a:t>Girdling</a:t>
            </a:r>
            <a:r>
              <a:rPr lang="es-CL" dirty="0" smtClean="0"/>
              <a:t> </a:t>
            </a:r>
            <a:r>
              <a:rPr lang="es-CL" dirty="0" err="1" smtClean="0"/>
              <a:t>cut</a:t>
            </a:r>
            <a:endParaRPr lang="es-CL" dirty="0"/>
          </a:p>
        </p:txBody>
      </p:sp>
      <p:sp>
        <p:nvSpPr>
          <p:cNvPr id="12" name="11 Elipse"/>
          <p:cNvSpPr/>
          <p:nvPr/>
        </p:nvSpPr>
        <p:spPr>
          <a:xfrm>
            <a:off x="5940152" y="2733768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23 Elipse"/>
          <p:cNvSpPr/>
          <p:nvPr/>
        </p:nvSpPr>
        <p:spPr>
          <a:xfrm>
            <a:off x="5436096" y="1815666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24 Elipse"/>
          <p:cNvSpPr/>
          <p:nvPr/>
        </p:nvSpPr>
        <p:spPr>
          <a:xfrm>
            <a:off x="4499992" y="1653648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25 Elipse"/>
          <p:cNvSpPr/>
          <p:nvPr/>
        </p:nvSpPr>
        <p:spPr>
          <a:xfrm>
            <a:off x="5004048" y="1815666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26 Elipse"/>
          <p:cNvSpPr/>
          <p:nvPr/>
        </p:nvSpPr>
        <p:spPr>
          <a:xfrm>
            <a:off x="5508104" y="1113588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27 Elipse"/>
          <p:cNvSpPr/>
          <p:nvPr/>
        </p:nvSpPr>
        <p:spPr>
          <a:xfrm>
            <a:off x="4572000" y="1167594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28 Elipse"/>
          <p:cNvSpPr/>
          <p:nvPr/>
        </p:nvSpPr>
        <p:spPr>
          <a:xfrm>
            <a:off x="5724128" y="1653648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29 Elipse"/>
          <p:cNvSpPr/>
          <p:nvPr/>
        </p:nvSpPr>
        <p:spPr>
          <a:xfrm>
            <a:off x="5076056" y="2301720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30 Elipse"/>
          <p:cNvSpPr/>
          <p:nvPr/>
        </p:nvSpPr>
        <p:spPr>
          <a:xfrm>
            <a:off x="5292080" y="1599642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brunet\Desktop\Fotos para presentacion California\Quebrada del aji\IMG_3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60412" y="816948"/>
            <a:ext cx="3788325" cy="3788325"/>
          </a:xfrm>
          <a:prstGeom prst="rect">
            <a:avLst/>
          </a:prstGeom>
          <a:noFill/>
        </p:spPr>
      </p:pic>
      <p:pic>
        <p:nvPicPr>
          <p:cNvPr id="3075" name="Picture 3" descr="C:\Users\fbrunet\Desktop\Fotos para presentacion California\Quebrada del aji\IMG_370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92860" y="824853"/>
            <a:ext cx="3744416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3075" y="891778"/>
            <a:ext cx="8397849" cy="857250"/>
          </a:xfrm>
        </p:spPr>
        <p:txBody>
          <a:bodyPr/>
          <a:lstStyle/>
          <a:p>
            <a:r>
              <a:rPr lang="en-US" dirty="0" smtClean="0"/>
              <a:t>Injection of potassium phosphonate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41324" y="1749028"/>
            <a:ext cx="8229600" cy="3394472"/>
          </a:xfrm>
        </p:spPr>
        <p:txBody>
          <a:bodyPr/>
          <a:lstStyle/>
          <a:p>
            <a:r>
              <a:rPr lang="en-US" dirty="0" smtClean="0"/>
              <a:t>Considerations</a:t>
            </a:r>
          </a:p>
          <a:p>
            <a:pPr lvl="1"/>
            <a:r>
              <a:rPr lang="en-US" dirty="0" smtClean="0"/>
              <a:t>Maximum Residue Limit (MRL). Some European clients demand 1/3 of the standard European level, of 50 ppm, for avocado.</a:t>
            </a:r>
          </a:p>
          <a:p>
            <a:pPr lvl="1"/>
            <a:r>
              <a:rPr lang="en-US" dirty="0" smtClean="0"/>
              <a:t>Do not inject branches with older fruit present.</a:t>
            </a:r>
          </a:p>
          <a:p>
            <a:pPr lvl="1"/>
            <a:r>
              <a:rPr lang="en-US" dirty="0" smtClean="0"/>
              <a:t>Inject branches which will be girdled.</a:t>
            </a:r>
          </a:p>
          <a:p>
            <a:pPr lvl="1"/>
            <a:r>
              <a:rPr lang="en-US" dirty="0" smtClean="0"/>
              <a:t>Inject during the autumn months at a concentration of 10%  of acid equivalent.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fbrunet\Dropbox\FBRUNET 1\Viajes y Giras\Australia\Australia 2\2 Jueves 15\DSC0476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7708" y="530693"/>
            <a:ext cx="7632700" cy="4294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Imagen" descr="IMG00046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fbrunet\Desktop\22a7973c-34c8-4d73-83f4-3baa200767e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5951" y="162843"/>
            <a:ext cx="7452320" cy="4174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fbrunet\Desktop\3224b7dd-2202-4d70-981b-ef3d2e0d524f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59655" y="819164"/>
            <a:ext cx="6852124" cy="3838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383514" y="-12151"/>
            <a:ext cx="7760486" cy="63113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Regulation of girdling</a:t>
            </a:r>
            <a:endParaRPr lang="en-US" dirty="0"/>
          </a:p>
        </p:txBody>
      </p:sp>
      <p:pic>
        <p:nvPicPr>
          <p:cNvPr id="3075" name="Picture 3" descr="C:\Users\fbrunet\Desktop\Fotos para presentacion California\IMG_353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5541" y="618984"/>
            <a:ext cx="3906518" cy="3906519"/>
          </a:xfrm>
          <a:prstGeom prst="rect">
            <a:avLst/>
          </a:prstGeom>
          <a:noFill/>
        </p:spPr>
      </p:pic>
      <p:pic>
        <p:nvPicPr>
          <p:cNvPr id="3076" name="Picture 4" descr="C:\Users\fbrunet\Desktop\Fotos para presentacion California\IMG_353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85405" y="572703"/>
            <a:ext cx="4258595" cy="4258595"/>
          </a:xfrm>
          <a:prstGeom prst="rect">
            <a:avLst/>
          </a:prstGeom>
          <a:noFill/>
        </p:spPr>
      </p:pic>
      <p:pic>
        <p:nvPicPr>
          <p:cNvPr id="3077" name="Picture 5" descr="C:\Users\fbrunet\Desktop\Fotos para presentacion California\IMG_352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80713" y="3795041"/>
            <a:ext cx="1348458" cy="1348458"/>
          </a:xfrm>
          <a:prstGeom prst="rect">
            <a:avLst/>
          </a:prstGeom>
          <a:noFill/>
        </p:spPr>
      </p:pic>
      <p:pic>
        <p:nvPicPr>
          <p:cNvPr id="3078" name="Picture 6" descr="C:\Users\fbrunet\Desktop\Fotos para presentacion California\IMG_3543.JPG"/>
          <p:cNvPicPr>
            <a:picLocks noChangeAspect="1" noChangeArrowheads="1"/>
          </p:cNvPicPr>
          <p:nvPr/>
        </p:nvPicPr>
        <p:blipFill rotWithShape="1">
          <a:blip r:embed="rId5" cstate="screen"/>
          <a:srcRect t="7140"/>
          <a:stretch/>
        </p:blipFill>
        <p:spPr bwMode="auto">
          <a:xfrm>
            <a:off x="1674214" y="3795041"/>
            <a:ext cx="1452135" cy="1348458"/>
          </a:xfrm>
          <a:prstGeom prst="rect">
            <a:avLst/>
          </a:prstGeom>
          <a:noFill/>
        </p:spPr>
      </p:pic>
      <p:pic>
        <p:nvPicPr>
          <p:cNvPr id="9" name="Picture 2" descr="C:\Users\fbrunet\Desktop\Fotos para presentacion California\IMG_350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6" cstate="screen"/>
          <a:srcRect t="12211" b="5917"/>
          <a:stretch/>
        </p:blipFill>
        <p:spPr bwMode="auto">
          <a:xfrm>
            <a:off x="0" y="3795042"/>
            <a:ext cx="1647032" cy="1348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211138"/>
            <a:ext cx="9013825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 smtClean="0"/>
              <a:t>Possible export destinations for avocado</a:t>
            </a:r>
            <a:endParaRPr lang="en-US" sz="36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99" y="1058422"/>
            <a:ext cx="8489801" cy="3973650"/>
          </a:xfrm>
          <a:prstGeom prst="rect">
            <a:avLst/>
          </a:prstGeom>
          <a:noFill/>
          <a:ln w="444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5724129" y="4731990"/>
            <a:ext cx="19122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COMITÉ DE PALTAS HASS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91778"/>
            <a:ext cx="8229600" cy="857250"/>
          </a:xfrm>
        </p:spPr>
        <p:txBody>
          <a:bodyPr/>
          <a:lstStyle/>
          <a:p>
            <a:r>
              <a:rPr lang="es-CL" dirty="0" err="1" smtClean="0"/>
              <a:t>Girdling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49028"/>
            <a:ext cx="8229600" cy="3394472"/>
          </a:xfrm>
        </p:spPr>
        <p:txBody>
          <a:bodyPr/>
          <a:lstStyle/>
          <a:p>
            <a:r>
              <a:rPr lang="en-US" dirty="0" smtClean="0"/>
              <a:t>Management techniques like girdling reduce the transport of carbohydrates to the roots, weakening the tree.</a:t>
            </a:r>
          </a:p>
          <a:p>
            <a:r>
              <a:rPr lang="en-US" dirty="0" smtClean="0"/>
              <a:t>Promoting increased flowering is a situation that should be avoided with weak trees.</a:t>
            </a:r>
          </a:p>
          <a:p>
            <a:r>
              <a:rPr lang="en-US" dirty="0" smtClean="0"/>
              <a:t>Appropriate techniques need to be selected </a:t>
            </a:r>
          </a:p>
          <a:p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brunet\Desktop\Fotos para presentacion California\Quebrada del aji\IMG_3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54692" y="1200151"/>
            <a:ext cx="6034617" cy="3394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91778"/>
            <a:ext cx="8229600" cy="857250"/>
          </a:xfrm>
        </p:spPr>
        <p:txBody>
          <a:bodyPr/>
          <a:lstStyle/>
          <a:p>
            <a:r>
              <a:rPr lang="en-US" dirty="0" smtClean="0"/>
              <a:t>Fruit thinning and earlier harvest.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49028"/>
            <a:ext cx="8229600" cy="3394472"/>
          </a:xfrm>
        </p:spPr>
        <p:txBody>
          <a:bodyPr/>
          <a:lstStyle/>
          <a:p>
            <a:r>
              <a:rPr lang="en-US" dirty="0" smtClean="0"/>
              <a:t>One form of reinvigorating trees is to remove their fruit (hand-thinning, pruning).</a:t>
            </a:r>
          </a:p>
          <a:p>
            <a:r>
              <a:rPr lang="en-US" dirty="0" smtClean="0"/>
              <a:t>Earlier harvesting of the fruit.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91778"/>
            <a:ext cx="8229600" cy="857250"/>
          </a:xfrm>
        </p:spPr>
        <p:txBody>
          <a:bodyPr/>
          <a:lstStyle/>
          <a:p>
            <a:r>
              <a:rPr lang="en-US" dirty="0" smtClean="0"/>
              <a:t>Irrigation and Fertilization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6897" y="1749028"/>
            <a:ext cx="8229600" cy="3394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Some researchers (</a:t>
            </a:r>
            <a:r>
              <a:rPr lang="en-US" sz="2400" dirty="0" err="1" smtClean="0"/>
              <a:t>Whiley</a:t>
            </a:r>
            <a:r>
              <a:rPr lang="en-US" sz="2400" dirty="0" smtClean="0"/>
              <a:t>) suggest that high levels of Calcium and Ammonium are sporulation suppressors in Phytophthora. Work with composted manures shows that they supply Ammonium and Calcium Sulfate with high levels of Calcium.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Regular irrigation over longer periods can be done to take advantage of the increased soil depth of the raised beds.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lob:https%3A//web.whatsapp.com/71a494f8-a9b6-4eac-a942-e4c80e718b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28" name="AutoShape 4" descr="blob:https%3A//web.whatsapp.com/71a494f8-a9b6-4eac-a942-e4c80e718b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30" name="AutoShape 6" descr="blob:https%3A//web.whatsapp.com/71a494f8-a9b6-4eac-a942-e4c80e718b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31" name="Picture 7" descr="C:\Users\fbrunet\Desktop\b7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6389" y="0"/>
            <a:ext cx="2887886" cy="5143500"/>
          </a:xfrm>
          <a:prstGeom prst="rect">
            <a:avLst/>
          </a:prstGeom>
          <a:noFill/>
        </p:spPr>
      </p:pic>
      <p:pic>
        <p:nvPicPr>
          <p:cNvPr id="1032" name="Picture 8" descr="C:\Users\fbrunet\Desktop\bbd6ee12-6364-46c2-b546-686aaa6efe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1489" y="7938"/>
            <a:ext cx="2884727" cy="5137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2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5190" y="2023226"/>
            <a:ext cx="6797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Thank you very much for your attention</a:t>
            </a:r>
            <a:endParaRPr lang="en-US" sz="3200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3848100" y="2695575"/>
            <a:ext cx="4029076" cy="2228850"/>
          </a:xfrm>
        </p:spPr>
        <p:txBody>
          <a:bodyPr/>
          <a:lstStyle/>
          <a:p>
            <a:pPr algn="ctr">
              <a:buNone/>
            </a:pPr>
            <a:endParaRPr lang="es-CL" dirty="0" smtClean="0"/>
          </a:p>
          <a:p>
            <a:pPr>
              <a:buNone/>
            </a:pPr>
            <a:endParaRPr lang="es-CL" dirty="0" smtClean="0"/>
          </a:p>
          <a:p>
            <a:pPr>
              <a:buNone/>
            </a:pPr>
            <a:r>
              <a:rPr lang="es-CL" sz="1800" dirty="0" smtClean="0"/>
              <a:t>Felipe Brunet Münnich</a:t>
            </a:r>
          </a:p>
          <a:p>
            <a:pPr>
              <a:buNone/>
            </a:pPr>
            <a:r>
              <a:rPr lang="es-CL" sz="1800" dirty="0" smtClean="0"/>
              <a:t>+5693591036</a:t>
            </a:r>
          </a:p>
          <a:p>
            <a:pPr>
              <a:buNone/>
            </a:pPr>
            <a:r>
              <a:rPr lang="es-CL" sz="1800" dirty="0" smtClean="0"/>
              <a:t>fbrunet@propal.cl</a:t>
            </a:r>
          </a:p>
          <a:p>
            <a:pPr algn="ctr">
              <a:buNone/>
            </a:pPr>
            <a:endParaRPr lang="es-CL" sz="1800" dirty="0"/>
          </a:p>
        </p:txBody>
      </p:sp>
      <p:pic>
        <p:nvPicPr>
          <p:cNvPr id="6" name="Picture 5" descr="logo-prop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0968" y="3914775"/>
            <a:ext cx="1466850" cy="809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13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22" name="Picture 2" descr="Gráfico Estadíst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44628"/>
            <a:ext cx="9144000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88276"/>
            <a:ext cx="8229600" cy="857250"/>
          </a:xfrm>
        </p:spPr>
        <p:txBody>
          <a:bodyPr/>
          <a:lstStyle/>
          <a:p>
            <a:r>
              <a:rPr lang="es-CL" dirty="0" smtClean="0"/>
              <a:t>PROPAL S.A. Export Company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92693"/>
            <a:ext cx="8229600" cy="3394472"/>
          </a:xfrm>
        </p:spPr>
        <p:txBody>
          <a:bodyPr/>
          <a:lstStyle/>
          <a:p>
            <a:r>
              <a:rPr lang="en-US" sz="2000" dirty="0" smtClean="0"/>
              <a:t>Founded by growers in 1976</a:t>
            </a:r>
          </a:p>
          <a:p>
            <a:endParaRPr lang="en-US" dirty="0"/>
          </a:p>
        </p:txBody>
      </p:sp>
      <p:graphicFrame>
        <p:nvGraphicFramePr>
          <p:cNvPr id="5" name="1 Gráfico"/>
          <p:cNvGraphicFramePr/>
          <p:nvPr>
            <p:extLst>
              <p:ext uri="{D42A27DB-BD31-4B8C-83A1-F6EECF244321}">
                <p14:modId xmlns:p14="http://schemas.microsoft.com/office/powerpoint/2010/main" val="4032470977"/>
              </p:ext>
            </p:extLst>
          </p:nvPr>
        </p:nvGraphicFramePr>
        <p:xfrm>
          <a:off x="1510756" y="1870841"/>
          <a:ext cx="7416824" cy="2916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</TotalTime>
  <Words>1314</Words>
  <Application>Microsoft Macintosh PowerPoint</Application>
  <PresentationFormat>On-screen Show (16:9)</PresentationFormat>
  <Paragraphs>319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Arial</vt:lpstr>
      <vt:lpstr>Calibri</vt:lpstr>
      <vt:lpstr>Calibri Light</vt:lpstr>
      <vt:lpstr>Inherit</vt:lpstr>
      <vt:lpstr>Neuzeit Grotesk</vt:lpstr>
      <vt:lpstr>Neuzeit Grotesk Light</vt:lpstr>
      <vt:lpstr>Times New Roman</vt:lpstr>
      <vt:lpstr>Office Theme</vt:lpstr>
      <vt:lpstr>Custom Design</vt:lpstr>
      <vt:lpstr>1_Custom Design</vt:lpstr>
      <vt:lpstr>2_Custom Design</vt:lpstr>
      <vt:lpstr>PowerPoint Presentation</vt:lpstr>
      <vt:lpstr>CHILE</vt:lpstr>
      <vt:lpstr>CHILE</vt:lpstr>
      <vt:lpstr>PowerPoint Presentation</vt:lpstr>
      <vt:lpstr>PowerPoint Presentation</vt:lpstr>
      <vt:lpstr>PowerPoint Presentation</vt:lpstr>
      <vt:lpstr>Possible export destinations for avocado</vt:lpstr>
      <vt:lpstr>PowerPoint Presentation</vt:lpstr>
      <vt:lpstr>PROPAL S.A. Export Company</vt:lpstr>
      <vt:lpstr>PowerPoint Presentation</vt:lpstr>
      <vt:lpstr>PowerPoint Presentation</vt:lpstr>
      <vt:lpstr>PowerPoint Presentation</vt:lpstr>
      <vt:lpstr>Avocado Production in Chile</vt:lpstr>
      <vt:lpstr>Current Problems in Avocado production</vt:lpstr>
      <vt:lpstr>Current Problems in Avocado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 exercise: </vt:lpstr>
      <vt:lpstr>PowerPoint Presentation</vt:lpstr>
      <vt:lpstr>Solutions</vt:lpstr>
      <vt:lpstr>PowerPoint Presentation</vt:lpstr>
      <vt:lpstr>PowerPoint Presentation</vt:lpstr>
      <vt:lpstr>PowerPoint Presentation</vt:lpstr>
      <vt:lpstr>PowerPoint Presentation</vt:lpstr>
      <vt:lpstr>1.- Replanting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Differences in the first three harvests between two seedling rootstocks and Dusa clonal rootstock.</vt:lpstr>
      <vt:lpstr>Replanting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problems that we have in the field.</vt:lpstr>
      <vt:lpstr>PowerPoint Presentation</vt:lpstr>
      <vt:lpstr>Principal advantages and results</vt:lpstr>
      <vt:lpstr>PowerPoint Presentation</vt:lpstr>
      <vt:lpstr>Considerations</vt:lpstr>
      <vt:lpstr>2- Canopy reduction</vt:lpstr>
      <vt:lpstr>PowerPoint Presentation</vt:lpstr>
      <vt:lpstr>Rebajes</vt:lpstr>
      <vt:lpstr>PowerPoint Presentation</vt:lpstr>
      <vt:lpstr>Pruning lanes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Injection of potassium phosphonate</vt:lpstr>
      <vt:lpstr>PowerPoint Presentation</vt:lpstr>
      <vt:lpstr>PowerPoint Presentation</vt:lpstr>
      <vt:lpstr>PowerPoint Presentation</vt:lpstr>
      <vt:lpstr>PowerPoint Presentation</vt:lpstr>
      <vt:lpstr>Regulation of girdling</vt:lpstr>
      <vt:lpstr>Girdling</vt:lpstr>
      <vt:lpstr>PowerPoint Presentation</vt:lpstr>
      <vt:lpstr>Fruit thinning and earlier harvest.</vt:lpstr>
      <vt:lpstr>Irrigation and Fertilization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Sofia Schlapkohl</dc:creator>
  <cp:lastModifiedBy>Sofia Schlapkohl</cp:lastModifiedBy>
  <cp:revision>105</cp:revision>
  <cp:lastPrinted>2016-05-18T22:11:24Z</cp:lastPrinted>
  <dcterms:created xsi:type="dcterms:W3CDTF">2016-05-18T20:04:56Z</dcterms:created>
  <dcterms:modified xsi:type="dcterms:W3CDTF">2016-06-27T16:21:29Z</dcterms:modified>
</cp:coreProperties>
</file>